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71" r:id="rId3"/>
    <p:sldId id="272" r:id="rId4"/>
    <p:sldId id="274" r:id="rId5"/>
    <p:sldId id="257" r:id="rId6"/>
    <p:sldId id="258" r:id="rId7"/>
    <p:sldId id="260" r:id="rId8"/>
    <p:sldId id="261" r:id="rId9"/>
    <p:sldId id="263" r:id="rId10"/>
    <p:sldId id="264" r:id="rId11"/>
    <p:sldId id="265" r:id="rId12"/>
    <p:sldId id="266" r:id="rId13"/>
    <p:sldId id="278" r:id="rId14"/>
    <p:sldId id="279" r:id="rId15"/>
    <p:sldId id="285" r:id="rId16"/>
    <p:sldId id="259" r:id="rId17"/>
    <p:sldId id="267" r:id="rId18"/>
    <p:sldId id="287" r:id="rId19"/>
    <p:sldId id="289" r:id="rId20"/>
    <p:sldId id="268" r:id="rId21"/>
    <p:sldId id="269" r:id="rId22"/>
    <p:sldId id="275" r:id="rId23"/>
    <p:sldId id="281" r:id="rId24"/>
    <p:sldId id="282" r:id="rId25"/>
    <p:sldId id="284" r:id="rId26"/>
    <p:sldId id="286" r:id="rId27"/>
    <p:sldId id="27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ata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C9093A-1DF4-47B3-B1EF-ADE8F385588C}" type="doc">
      <dgm:prSet loTypeId="urn:microsoft.com/office/officeart/2005/8/layout/vList5" loCatId="list" qsTypeId="urn:microsoft.com/office/officeart/2005/8/quickstyle/simple1" qsCatId="simple" csTypeId="urn:microsoft.com/office/officeart/2005/8/colors/accent5_2" csCatId="accent5" phldr="1"/>
      <dgm:spPr/>
      <dgm:t>
        <a:bodyPr/>
        <a:lstStyle/>
        <a:p>
          <a:endParaRPr lang="en-US"/>
        </a:p>
      </dgm:t>
    </dgm:pt>
    <dgm:pt modelId="{B7F2E01F-734B-45B0-9653-E12418CEEC54}">
      <dgm:prSet/>
      <dgm:spPr/>
      <dgm:t>
        <a:bodyPr/>
        <a:lstStyle/>
        <a:p>
          <a:r>
            <a:rPr lang="en-US"/>
            <a:t>While several datasets for autonomous navigation have become available in recent years, they have tended to focus on structured driving environments </a:t>
          </a:r>
        </a:p>
      </dgm:t>
    </dgm:pt>
    <dgm:pt modelId="{66F636A7-B9B0-4994-9E2C-68F60194FCD6}" type="parTrans" cxnId="{5A6D86F6-4F72-45DF-B5FD-325C365A671B}">
      <dgm:prSet/>
      <dgm:spPr/>
      <dgm:t>
        <a:bodyPr/>
        <a:lstStyle/>
        <a:p>
          <a:endParaRPr lang="en-US"/>
        </a:p>
      </dgm:t>
    </dgm:pt>
    <dgm:pt modelId="{33605B12-145E-49DE-9F12-319F20FCEB51}" type="sibTrans" cxnId="{5A6D86F6-4F72-45DF-B5FD-325C365A671B}">
      <dgm:prSet/>
      <dgm:spPr/>
      <dgm:t>
        <a:bodyPr/>
        <a:lstStyle/>
        <a:p>
          <a:endParaRPr lang="en-US"/>
        </a:p>
      </dgm:t>
    </dgm:pt>
    <dgm:pt modelId="{68A7DD5B-3AB9-48AB-8FB8-F6D861545A01}">
      <dgm:prSet/>
      <dgm:spPr/>
      <dgm:t>
        <a:bodyPr/>
        <a:lstStyle/>
        <a:p>
          <a:r>
            <a:rPr lang="en-US"/>
            <a:t>All the available open data sets are recorded in western setting, where lanes are wide, and signs &amp; dividers are well-defined. </a:t>
          </a:r>
        </a:p>
      </dgm:t>
    </dgm:pt>
    <dgm:pt modelId="{0E32ADA5-4A7A-48EB-833E-97C1D39C7805}" type="parTrans" cxnId="{95C092EB-8557-4DC8-A823-15E72FD8698C}">
      <dgm:prSet/>
      <dgm:spPr/>
      <dgm:t>
        <a:bodyPr/>
        <a:lstStyle/>
        <a:p>
          <a:endParaRPr lang="en-US"/>
        </a:p>
      </dgm:t>
    </dgm:pt>
    <dgm:pt modelId="{CA82A046-8FE8-4839-853E-808FC265A197}" type="sibTrans" cxnId="{95C092EB-8557-4DC8-A823-15E72FD8698C}">
      <dgm:prSet/>
      <dgm:spPr/>
      <dgm:t>
        <a:bodyPr/>
        <a:lstStyle/>
        <a:p>
          <a:endParaRPr lang="en-US"/>
        </a:p>
      </dgm:t>
    </dgm:pt>
    <dgm:pt modelId="{B21CB380-5278-44AC-A624-9FB168056E34}">
      <dgm:prSet/>
      <dgm:spPr/>
      <dgm:t>
        <a:bodyPr/>
        <a:lstStyle/>
        <a:p>
          <a:r>
            <a:rPr lang="en-US"/>
            <a:t>But for AI algorithms to learn, Indian roads are a lot harder than western roads, as there isn’t enough data on Indian road conditions. </a:t>
          </a:r>
        </a:p>
      </dgm:t>
    </dgm:pt>
    <dgm:pt modelId="{5C6C5F7B-720E-446D-A1E6-93972EB6C7D5}" type="parTrans" cxnId="{91EA1A78-2936-488D-BD86-2534BCE855E4}">
      <dgm:prSet/>
      <dgm:spPr/>
      <dgm:t>
        <a:bodyPr/>
        <a:lstStyle/>
        <a:p>
          <a:endParaRPr lang="en-US"/>
        </a:p>
      </dgm:t>
    </dgm:pt>
    <dgm:pt modelId="{D5341E76-6C3F-44CE-98C1-A572E4C11B72}" type="sibTrans" cxnId="{91EA1A78-2936-488D-BD86-2534BCE855E4}">
      <dgm:prSet/>
      <dgm:spPr/>
      <dgm:t>
        <a:bodyPr/>
        <a:lstStyle/>
        <a:p>
          <a:endParaRPr lang="en-US"/>
        </a:p>
      </dgm:t>
    </dgm:pt>
    <dgm:pt modelId="{97EC803D-98EC-406C-A379-D564D7968C3D}">
      <dgm:prSet/>
      <dgm:spPr/>
      <dgm:t>
        <a:bodyPr/>
        <a:lstStyle/>
        <a:p>
          <a:r>
            <a:rPr lang="en-US" dirty="0"/>
            <a:t>Algorithms trained on western data sets, like  Sully Chen’s Driving Data, Comma.ai Research Data, Baidu’s Apollo Open Platform etc. may not perform well in Indian conditions.</a:t>
          </a:r>
        </a:p>
      </dgm:t>
    </dgm:pt>
    <dgm:pt modelId="{E90FF99A-EF46-40E6-BA67-B1190C436D6B}" type="parTrans" cxnId="{2D21C2A1-DE2D-414B-BD58-96C6A54558CA}">
      <dgm:prSet/>
      <dgm:spPr/>
      <dgm:t>
        <a:bodyPr/>
        <a:lstStyle/>
        <a:p>
          <a:endParaRPr lang="en-US"/>
        </a:p>
      </dgm:t>
    </dgm:pt>
    <dgm:pt modelId="{96A7B3D0-20E1-4789-B853-F8D33E38E37B}" type="sibTrans" cxnId="{2D21C2A1-DE2D-414B-BD58-96C6A54558CA}">
      <dgm:prSet/>
      <dgm:spPr/>
      <dgm:t>
        <a:bodyPr/>
        <a:lstStyle/>
        <a:p>
          <a:endParaRPr lang="en-US"/>
        </a:p>
      </dgm:t>
    </dgm:pt>
    <dgm:pt modelId="{C8036A1E-E3B1-45EA-898A-AE84FF395B60}">
      <dgm:prSet/>
      <dgm:spPr/>
      <dgm:t>
        <a:bodyPr/>
        <a:lstStyle/>
        <a:p>
          <a:r>
            <a:rPr lang="en-US" dirty="0"/>
            <a:t>Indian Driving Dataset consists of images obtained from a front facing camera attached to a car. </a:t>
          </a:r>
        </a:p>
      </dgm:t>
    </dgm:pt>
    <dgm:pt modelId="{DD927F26-9177-4787-9794-4B3C825B446D}" type="parTrans" cxnId="{70AF7688-E70C-4C83-8030-51B9AF90B933}">
      <dgm:prSet/>
      <dgm:spPr/>
      <dgm:t>
        <a:bodyPr/>
        <a:lstStyle/>
        <a:p>
          <a:endParaRPr lang="en-US"/>
        </a:p>
      </dgm:t>
    </dgm:pt>
    <dgm:pt modelId="{67427DF2-1666-49C7-A2DD-1DD01E43D5DD}" type="sibTrans" cxnId="{70AF7688-E70C-4C83-8030-51B9AF90B933}">
      <dgm:prSet/>
      <dgm:spPr/>
      <dgm:t>
        <a:bodyPr/>
        <a:lstStyle/>
        <a:p>
          <a:endParaRPr lang="en-US"/>
        </a:p>
      </dgm:t>
    </dgm:pt>
    <dgm:pt modelId="{B1652CA3-FB5C-4ECD-9BA3-AE6AAB5600F6}">
      <dgm:prSet/>
      <dgm:spPr/>
      <dgm:t>
        <a:bodyPr/>
        <a:lstStyle/>
        <a:p>
          <a:r>
            <a:rPr lang="en-US" dirty="0"/>
            <a:t>The car was driven around Hyderabad, Bangalore cities and their outskirts for road scene understanding in unstructured environments where the above assumptions are largely not satisfied</a:t>
          </a:r>
        </a:p>
      </dgm:t>
    </dgm:pt>
    <dgm:pt modelId="{B57CED4D-2378-4586-84BD-C3B06A5E32B3}" type="parTrans" cxnId="{C6329A4D-07C0-499A-9773-64737E4AF6A1}">
      <dgm:prSet/>
      <dgm:spPr/>
      <dgm:t>
        <a:bodyPr/>
        <a:lstStyle/>
        <a:p>
          <a:endParaRPr lang="en-US"/>
        </a:p>
      </dgm:t>
    </dgm:pt>
    <dgm:pt modelId="{1359FA3F-72BF-4570-898C-379FDB77B9AE}" type="sibTrans" cxnId="{C6329A4D-07C0-499A-9773-64737E4AF6A1}">
      <dgm:prSet/>
      <dgm:spPr/>
      <dgm:t>
        <a:bodyPr/>
        <a:lstStyle/>
        <a:p>
          <a:endParaRPr lang="en-US"/>
        </a:p>
      </dgm:t>
    </dgm:pt>
    <dgm:pt modelId="{3B86C654-2864-4DB1-A4C6-A49A43827B71}" type="pres">
      <dgm:prSet presAssocID="{53C9093A-1DF4-47B3-B1EF-ADE8F385588C}" presName="Name0" presStyleCnt="0">
        <dgm:presLayoutVars>
          <dgm:dir/>
          <dgm:animLvl val="lvl"/>
          <dgm:resizeHandles val="exact"/>
        </dgm:presLayoutVars>
      </dgm:prSet>
      <dgm:spPr/>
    </dgm:pt>
    <dgm:pt modelId="{8A0F268E-EA70-4CFA-A7FE-DDCD95E2E942}" type="pres">
      <dgm:prSet presAssocID="{B7F2E01F-734B-45B0-9653-E12418CEEC54}" presName="linNode" presStyleCnt="0"/>
      <dgm:spPr/>
    </dgm:pt>
    <dgm:pt modelId="{F30747C6-1861-4E3A-9C81-5B230E2E9064}" type="pres">
      <dgm:prSet presAssocID="{B7F2E01F-734B-45B0-9653-E12418CEEC54}" presName="parentText" presStyleLbl="node1" presStyleIdx="0" presStyleCnt="3">
        <dgm:presLayoutVars>
          <dgm:chMax val="1"/>
          <dgm:bulletEnabled val="1"/>
        </dgm:presLayoutVars>
      </dgm:prSet>
      <dgm:spPr/>
    </dgm:pt>
    <dgm:pt modelId="{5535DE2F-1EA4-4010-BAC8-C05C6D4946DE}" type="pres">
      <dgm:prSet presAssocID="{B7F2E01F-734B-45B0-9653-E12418CEEC54}" presName="descendantText" presStyleLbl="alignAccFollowNode1" presStyleIdx="0" presStyleCnt="3">
        <dgm:presLayoutVars>
          <dgm:bulletEnabled val="1"/>
        </dgm:presLayoutVars>
      </dgm:prSet>
      <dgm:spPr/>
    </dgm:pt>
    <dgm:pt modelId="{0644841C-41D1-4188-A809-99B27E30EFCF}" type="pres">
      <dgm:prSet presAssocID="{33605B12-145E-49DE-9F12-319F20FCEB51}" presName="sp" presStyleCnt="0"/>
      <dgm:spPr/>
    </dgm:pt>
    <dgm:pt modelId="{26AE04D5-D972-46D1-9CA5-6E17BE9DA81F}" type="pres">
      <dgm:prSet presAssocID="{B21CB380-5278-44AC-A624-9FB168056E34}" presName="linNode" presStyleCnt="0"/>
      <dgm:spPr/>
    </dgm:pt>
    <dgm:pt modelId="{9601B218-E866-474F-BE2D-5931C9052033}" type="pres">
      <dgm:prSet presAssocID="{B21CB380-5278-44AC-A624-9FB168056E34}" presName="parentText" presStyleLbl="node1" presStyleIdx="1" presStyleCnt="3">
        <dgm:presLayoutVars>
          <dgm:chMax val="1"/>
          <dgm:bulletEnabled val="1"/>
        </dgm:presLayoutVars>
      </dgm:prSet>
      <dgm:spPr/>
    </dgm:pt>
    <dgm:pt modelId="{C991663C-C67B-4D8C-9ED8-E2C6CF398F38}" type="pres">
      <dgm:prSet presAssocID="{B21CB380-5278-44AC-A624-9FB168056E34}" presName="descendantText" presStyleLbl="alignAccFollowNode1" presStyleIdx="1" presStyleCnt="3">
        <dgm:presLayoutVars>
          <dgm:bulletEnabled val="1"/>
        </dgm:presLayoutVars>
      </dgm:prSet>
      <dgm:spPr/>
    </dgm:pt>
    <dgm:pt modelId="{C05952C0-4E5C-4E94-9FFB-DE9F219011B7}" type="pres">
      <dgm:prSet presAssocID="{D5341E76-6C3F-44CE-98C1-A572E4C11B72}" presName="sp" presStyleCnt="0"/>
      <dgm:spPr/>
    </dgm:pt>
    <dgm:pt modelId="{898127F2-439F-4E02-8E88-64837F83ED0E}" type="pres">
      <dgm:prSet presAssocID="{C8036A1E-E3B1-45EA-898A-AE84FF395B60}" presName="linNode" presStyleCnt="0"/>
      <dgm:spPr/>
    </dgm:pt>
    <dgm:pt modelId="{996085AE-B8CA-4587-95D5-3DB30FB15BAA}" type="pres">
      <dgm:prSet presAssocID="{C8036A1E-E3B1-45EA-898A-AE84FF395B60}" presName="parentText" presStyleLbl="node1" presStyleIdx="2" presStyleCnt="3">
        <dgm:presLayoutVars>
          <dgm:chMax val="1"/>
          <dgm:bulletEnabled val="1"/>
        </dgm:presLayoutVars>
      </dgm:prSet>
      <dgm:spPr/>
    </dgm:pt>
    <dgm:pt modelId="{14C10B5D-2F8E-43B4-BB66-9402DBDFDEB0}" type="pres">
      <dgm:prSet presAssocID="{C8036A1E-E3B1-45EA-898A-AE84FF395B60}" presName="descendantText" presStyleLbl="alignAccFollowNode1" presStyleIdx="2" presStyleCnt="3">
        <dgm:presLayoutVars>
          <dgm:bulletEnabled val="1"/>
        </dgm:presLayoutVars>
      </dgm:prSet>
      <dgm:spPr/>
    </dgm:pt>
  </dgm:ptLst>
  <dgm:cxnLst>
    <dgm:cxn modelId="{CE237E08-6235-4F76-AAFE-0911D83C62EB}" type="presOf" srcId="{97EC803D-98EC-406C-A379-D564D7968C3D}" destId="{C991663C-C67B-4D8C-9ED8-E2C6CF398F38}" srcOrd="0" destOrd="0" presId="urn:microsoft.com/office/officeart/2005/8/layout/vList5"/>
    <dgm:cxn modelId="{B330654B-C842-4367-8F8B-5E6308BA321B}" type="presOf" srcId="{B21CB380-5278-44AC-A624-9FB168056E34}" destId="{9601B218-E866-474F-BE2D-5931C9052033}" srcOrd="0" destOrd="0" presId="urn:microsoft.com/office/officeart/2005/8/layout/vList5"/>
    <dgm:cxn modelId="{C6329A4D-07C0-499A-9773-64737E4AF6A1}" srcId="{C8036A1E-E3B1-45EA-898A-AE84FF395B60}" destId="{B1652CA3-FB5C-4ECD-9BA3-AE6AAB5600F6}" srcOrd="0" destOrd="0" parTransId="{B57CED4D-2378-4586-84BD-C3B06A5E32B3}" sibTransId="{1359FA3F-72BF-4570-898C-379FDB77B9AE}"/>
    <dgm:cxn modelId="{892C8655-A35D-4B99-976B-935B91897BFC}" type="presOf" srcId="{68A7DD5B-3AB9-48AB-8FB8-F6D861545A01}" destId="{5535DE2F-1EA4-4010-BAC8-C05C6D4946DE}" srcOrd="0" destOrd="0" presId="urn:microsoft.com/office/officeart/2005/8/layout/vList5"/>
    <dgm:cxn modelId="{91EA1A78-2936-488D-BD86-2534BCE855E4}" srcId="{53C9093A-1DF4-47B3-B1EF-ADE8F385588C}" destId="{B21CB380-5278-44AC-A624-9FB168056E34}" srcOrd="1" destOrd="0" parTransId="{5C6C5F7B-720E-446D-A1E6-93972EB6C7D5}" sibTransId="{D5341E76-6C3F-44CE-98C1-A572E4C11B72}"/>
    <dgm:cxn modelId="{70AF7688-E70C-4C83-8030-51B9AF90B933}" srcId="{53C9093A-1DF4-47B3-B1EF-ADE8F385588C}" destId="{C8036A1E-E3B1-45EA-898A-AE84FF395B60}" srcOrd="2" destOrd="0" parTransId="{DD927F26-9177-4787-9794-4B3C825B446D}" sibTransId="{67427DF2-1666-49C7-A2DD-1DD01E43D5DD}"/>
    <dgm:cxn modelId="{BD0FA490-287C-4949-AA5D-4208AB42AF1B}" type="presOf" srcId="{B1652CA3-FB5C-4ECD-9BA3-AE6AAB5600F6}" destId="{14C10B5D-2F8E-43B4-BB66-9402DBDFDEB0}" srcOrd="0" destOrd="0" presId="urn:microsoft.com/office/officeart/2005/8/layout/vList5"/>
    <dgm:cxn modelId="{720AE397-5F86-4651-AE5F-43FB38D9C507}" type="presOf" srcId="{B7F2E01F-734B-45B0-9653-E12418CEEC54}" destId="{F30747C6-1861-4E3A-9C81-5B230E2E9064}" srcOrd="0" destOrd="0" presId="urn:microsoft.com/office/officeart/2005/8/layout/vList5"/>
    <dgm:cxn modelId="{2D21C2A1-DE2D-414B-BD58-96C6A54558CA}" srcId="{B21CB380-5278-44AC-A624-9FB168056E34}" destId="{97EC803D-98EC-406C-A379-D564D7968C3D}" srcOrd="0" destOrd="0" parTransId="{E90FF99A-EF46-40E6-BA67-B1190C436D6B}" sibTransId="{96A7B3D0-20E1-4789-B853-F8D33E38E37B}"/>
    <dgm:cxn modelId="{D80777A9-A672-46BA-92E8-E077DD4EAC2C}" type="presOf" srcId="{C8036A1E-E3B1-45EA-898A-AE84FF395B60}" destId="{996085AE-B8CA-4587-95D5-3DB30FB15BAA}" srcOrd="0" destOrd="0" presId="urn:microsoft.com/office/officeart/2005/8/layout/vList5"/>
    <dgm:cxn modelId="{1AF7EAD9-4882-4404-BE96-B916C8C49E10}" type="presOf" srcId="{53C9093A-1DF4-47B3-B1EF-ADE8F385588C}" destId="{3B86C654-2864-4DB1-A4C6-A49A43827B71}" srcOrd="0" destOrd="0" presId="urn:microsoft.com/office/officeart/2005/8/layout/vList5"/>
    <dgm:cxn modelId="{95C092EB-8557-4DC8-A823-15E72FD8698C}" srcId="{B7F2E01F-734B-45B0-9653-E12418CEEC54}" destId="{68A7DD5B-3AB9-48AB-8FB8-F6D861545A01}" srcOrd="0" destOrd="0" parTransId="{0E32ADA5-4A7A-48EB-833E-97C1D39C7805}" sibTransId="{CA82A046-8FE8-4839-853E-808FC265A197}"/>
    <dgm:cxn modelId="{5A6D86F6-4F72-45DF-B5FD-325C365A671B}" srcId="{53C9093A-1DF4-47B3-B1EF-ADE8F385588C}" destId="{B7F2E01F-734B-45B0-9653-E12418CEEC54}" srcOrd="0" destOrd="0" parTransId="{66F636A7-B9B0-4994-9E2C-68F60194FCD6}" sibTransId="{33605B12-145E-49DE-9F12-319F20FCEB51}"/>
    <dgm:cxn modelId="{7F038348-FAA1-4A59-B304-AFE10D249744}" type="presParOf" srcId="{3B86C654-2864-4DB1-A4C6-A49A43827B71}" destId="{8A0F268E-EA70-4CFA-A7FE-DDCD95E2E942}" srcOrd="0" destOrd="0" presId="urn:microsoft.com/office/officeart/2005/8/layout/vList5"/>
    <dgm:cxn modelId="{5FEA1515-F029-4EE7-81FA-7B2A50CE87CF}" type="presParOf" srcId="{8A0F268E-EA70-4CFA-A7FE-DDCD95E2E942}" destId="{F30747C6-1861-4E3A-9C81-5B230E2E9064}" srcOrd="0" destOrd="0" presId="urn:microsoft.com/office/officeart/2005/8/layout/vList5"/>
    <dgm:cxn modelId="{22EB65F0-20B6-4C19-AD74-886185A5C01C}" type="presParOf" srcId="{8A0F268E-EA70-4CFA-A7FE-DDCD95E2E942}" destId="{5535DE2F-1EA4-4010-BAC8-C05C6D4946DE}" srcOrd="1" destOrd="0" presId="urn:microsoft.com/office/officeart/2005/8/layout/vList5"/>
    <dgm:cxn modelId="{FE3C95E4-F4C3-442A-8BE7-7DB80339ADED}" type="presParOf" srcId="{3B86C654-2864-4DB1-A4C6-A49A43827B71}" destId="{0644841C-41D1-4188-A809-99B27E30EFCF}" srcOrd="1" destOrd="0" presId="urn:microsoft.com/office/officeart/2005/8/layout/vList5"/>
    <dgm:cxn modelId="{F5664F18-682A-4251-A82B-020283489EDA}" type="presParOf" srcId="{3B86C654-2864-4DB1-A4C6-A49A43827B71}" destId="{26AE04D5-D972-46D1-9CA5-6E17BE9DA81F}" srcOrd="2" destOrd="0" presId="urn:microsoft.com/office/officeart/2005/8/layout/vList5"/>
    <dgm:cxn modelId="{A702AF35-2BF9-463C-8A5F-9F2BA4DBD346}" type="presParOf" srcId="{26AE04D5-D972-46D1-9CA5-6E17BE9DA81F}" destId="{9601B218-E866-474F-BE2D-5931C9052033}" srcOrd="0" destOrd="0" presId="urn:microsoft.com/office/officeart/2005/8/layout/vList5"/>
    <dgm:cxn modelId="{D6E6B712-1A67-44FB-A6DF-7D749F0EC89C}" type="presParOf" srcId="{26AE04D5-D972-46D1-9CA5-6E17BE9DA81F}" destId="{C991663C-C67B-4D8C-9ED8-E2C6CF398F38}" srcOrd="1" destOrd="0" presId="urn:microsoft.com/office/officeart/2005/8/layout/vList5"/>
    <dgm:cxn modelId="{6427DB29-945B-4949-B449-B04450A53654}" type="presParOf" srcId="{3B86C654-2864-4DB1-A4C6-A49A43827B71}" destId="{C05952C0-4E5C-4E94-9FFB-DE9F219011B7}" srcOrd="3" destOrd="0" presId="urn:microsoft.com/office/officeart/2005/8/layout/vList5"/>
    <dgm:cxn modelId="{0363B86F-097A-4E35-BDD0-A96C7300F22B}" type="presParOf" srcId="{3B86C654-2864-4DB1-A4C6-A49A43827B71}" destId="{898127F2-439F-4E02-8E88-64837F83ED0E}" srcOrd="4" destOrd="0" presId="urn:microsoft.com/office/officeart/2005/8/layout/vList5"/>
    <dgm:cxn modelId="{4603B110-CC11-4BC2-9706-EA474DB15BB3}" type="presParOf" srcId="{898127F2-439F-4E02-8E88-64837F83ED0E}" destId="{996085AE-B8CA-4587-95D5-3DB30FB15BAA}" srcOrd="0" destOrd="0" presId="urn:microsoft.com/office/officeart/2005/8/layout/vList5"/>
    <dgm:cxn modelId="{20165F90-31BC-4276-8301-1AACA92A789B}" type="presParOf" srcId="{898127F2-439F-4E02-8E88-64837F83ED0E}" destId="{14C10B5D-2F8E-43B4-BB66-9402DBDFDEB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4A3EE8-3963-43D7-856A-0E77100ACDD0}"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9FB10332-BA88-4EA0-808A-298DE4DDC800}">
      <dgm:prSet/>
      <dgm:spPr/>
      <dgm:t>
        <a:bodyPr/>
        <a:lstStyle/>
        <a:p>
          <a:r>
            <a:rPr lang="en-US" dirty="0"/>
            <a:t>Simple Conv2D</a:t>
          </a:r>
        </a:p>
      </dgm:t>
    </dgm:pt>
    <dgm:pt modelId="{EEFDA949-183D-4EDA-883E-622FDB4D80A4}" type="parTrans" cxnId="{37DB7A14-B4AA-4ABA-B38D-CF8D6B762F42}">
      <dgm:prSet/>
      <dgm:spPr/>
      <dgm:t>
        <a:bodyPr/>
        <a:lstStyle/>
        <a:p>
          <a:endParaRPr lang="en-US"/>
        </a:p>
      </dgm:t>
    </dgm:pt>
    <dgm:pt modelId="{05B0F3B2-2809-4E9F-8BF0-BDAA916EF7E0}" type="sibTrans" cxnId="{37DB7A14-B4AA-4ABA-B38D-CF8D6B762F42}">
      <dgm:prSet/>
      <dgm:spPr/>
      <dgm:t>
        <a:bodyPr/>
        <a:lstStyle/>
        <a:p>
          <a:endParaRPr lang="en-US"/>
        </a:p>
      </dgm:t>
    </dgm:pt>
    <dgm:pt modelId="{6A25D904-56C3-4CA6-8C5B-2811D802F6AE}">
      <dgm:prSet/>
      <dgm:spPr/>
      <dgm:t>
        <a:bodyPr/>
        <a:lstStyle/>
        <a:p>
          <a:r>
            <a:rPr lang="en-US"/>
            <a:t>ResNet</a:t>
          </a:r>
        </a:p>
      </dgm:t>
    </dgm:pt>
    <dgm:pt modelId="{2FA9D459-0E01-4BC5-A498-9A2198277AC7}" type="parTrans" cxnId="{C93CA94D-F18B-4418-B1B3-6D0525445504}">
      <dgm:prSet/>
      <dgm:spPr/>
      <dgm:t>
        <a:bodyPr/>
        <a:lstStyle/>
        <a:p>
          <a:endParaRPr lang="en-US"/>
        </a:p>
      </dgm:t>
    </dgm:pt>
    <dgm:pt modelId="{BEDAAD6E-9352-45E9-97C1-7D837CBECCA3}" type="sibTrans" cxnId="{C93CA94D-F18B-4418-B1B3-6D0525445504}">
      <dgm:prSet/>
      <dgm:spPr/>
      <dgm:t>
        <a:bodyPr/>
        <a:lstStyle/>
        <a:p>
          <a:endParaRPr lang="en-US"/>
        </a:p>
      </dgm:t>
    </dgm:pt>
    <dgm:pt modelId="{244CEE7C-A5DD-4166-8AF3-74F3662FE624}">
      <dgm:prSet/>
      <dgm:spPr/>
      <dgm:t>
        <a:bodyPr/>
        <a:lstStyle/>
        <a:p>
          <a:r>
            <a:rPr lang="en-US"/>
            <a:t>EfficientNet</a:t>
          </a:r>
        </a:p>
      </dgm:t>
    </dgm:pt>
    <dgm:pt modelId="{474BFE9F-006A-4468-8251-CEEA340FD2B3}" type="parTrans" cxnId="{06E68E47-4942-4AC2-9AF0-94D6922FD014}">
      <dgm:prSet/>
      <dgm:spPr/>
      <dgm:t>
        <a:bodyPr/>
        <a:lstStyle/>
        <a:p>
          <a:endParaRPr lang="en-US"/>
        </a:p>
      </dgm:t>
    </dgm:pt>
    <dgm:pt modelId="{7E381410-7E9E-40DA-98C5-ED337EB6610A}" type="sibTrans" cxnId="{06E68E47-4942-4AC2-9AF0-94D6922FD014}">
      <dgm:prSet/>
      <dgm:spPr/>
      <dgm:t>
        <a:bodyPr/>
        <a:lstStyle/>
        <a:p>
          <a:endParaRPr lang="en-US"/>
        </a:p>
      </dgm:t>
    </dgm:pt>
    <dgm:pt modelId="{77B30017-4461-4CBC-AFFE-0DFD58CF1BD6}">
      <dgm:prSet/>
      <dgm:spPr/>
      <dgm:t>
        <a:bodyPr/>
        <a:lstStyle/>
        <a:p>
          <a:r>
            <a:rPr lang="en-US"/>
            <a:t>AlexNet</a:t>
          </a:r>
        </a:p>
      </dgm:t>
    </dgm:pt>
    <dgm:pt modelId="{F671D782-03F6-479F-ADDD-290BE5774908}" type="parTrans" cxnId="{C1E08635-C3A8-4588-A6F4-FE58DD7ED97C}">
      <dgm:prSet/>
      <dgm:spPr/>
      <dgm:t>
        <a:bodyPr/>
        <a:lstStyle/>
        <a:p>
          <a:endParaRPr lang="en-US"/>
        </a:p>
      </dgm:t>
    </dgm:pt>
    <dgm:pt modelId="{9BFB5B3A-4791-40C7-82BD-A69E5521F6FE}" type="sibTrans" cxnId="{C1E08635-C3A8-4588-A6F4-FE58DD7ED97C}">
      <dgm:prSet/>
      <dgm:spPr/>
      <dgm:t>
        <a:bodyPr/>
        <a:lstStyle/>
        <a:p>
          <a:endParaRPr lang="en-US"/>
        </a:p>
      </dgm:t>
    </dgm:pt>
    <dgm:pt modelId="{693BC78C-546B-4CBF-9FC7-8D7985F4BAFC}">
      <dgm:prSet/>
      <dgm:spPr/>
      <dgm:t>
        <a:bodyPr/>
        <a:lstStyle/>
        <a:p>
          <a:r>
            <a:rPr lang="en-US"/>
            <a:t>VGG16</a:t>
          </a:r>
        </a:p>
      </dgm:t>
    </dgm:pt>
    <dgm:pt modelId="{7A9319F1-2B11-40DB-98D6-2ECB0DD77336}" type="parTrans" cxnId="{D9712A9F-386F-4A06-AB99-18C13EE7D6CB}">
      <dgm:prSet/>
      <dgm:spPr/>
      <dgm:t>
        <a:bodyPr/>
        <a:lstStyle/>
        <a:p>
          <a:endParaRPr lang="en-US"/>
        </a:p>
      </dgm:t>
    </dgm:pt>
    <dgm:pt modelId="{24CF53E3-6963-4885-B995-2F28D0B59BDB}" type="sibTrans" cxnId="{D9712A9F-386F-4A06-AB99-18C13EE7D6CB}">
      <dgm:prSet/>
      <dgm:spPr/>
      <dgm:t>
        <a:bodyPr/>
        <a:lstStyle/>
        <a:p>
          <a:endParaRPr lang="en-US"/>
        </a:p>
      </dgm:t>
    </dgm:pt>
    <dgm:pt modelId="{AA4E06C4-CD3B-4082-A960-4D00EC9EAFBF}">
      <dgm:prSet/>
      <dgm:spPr/>
      <dgm:t>
        <a:bodyPr/>
        <a:lstStyle/>
        <a:p>
          <a:r>
            <a:rPr lang="en-US"/>
            <a:t>MobileNet</a:t>
          </a:r>
        </a:p>
      </dgm:t>
    </dgm:pt>
    <dgm:pt modelId="{5B5FEDE7-4C19-4139-8E88-A17F3573BF67}" type="parTrans" cxnId="{B6A53285-9AAB-434C-82FF-D216EFC4FDBE}">
      <dgm:prSet/>
      <dgm:spPr/>
      <dgm:t>
        <a:bodyPr/>
        <a:lstStyle/>
        <a:p>
          <a:endParaRPr lang="en-US"/>
        </a:p>
      </dgm:t>
    </dgm:pt>
    <dgm:pt modelId="{CD262EE7-88E0-4110-AA39-4C2B05645EAE}" type="sibTrans" cxnId="{B6A53285-9AAB-434C-82FF-D216EFC4FDBE}">
      <dgm:prSet/>
      <dgm:spPr/>
      <dgm:t>
        <a:bodyPr/>
        <a:lstStyle/>
        <a:p>
          <a:endParaRPr lang="en-US"/>
        </a:p>
      </dgm:t>
    </dgm:pt>
    <dgm:pt modelId="{18A99461-5ED9-4224-A675-F881B66CF359}">
      <dgm:prSet/>
      <dgm:spPr/>
      <dgm:t>
        <a:bodyPr/>
        <a:lstStyle/>
        <a:p>
          <a:r>
            <a:rPr lang="en-US" dirty="0"/>
            <a:t>NFNet</a:t>
          </a:r>
        </a:p>
      </dgm:t>
    </dgm:pt>
    <dgm:pt modelId="{D7196A76-B146-4144-9324-E9C4EDDC35A0}" type="parTrans" cxnId="{2C6911EA-AEE4-4112-9A24-8F62F6B3CB53}">
      <dgm:prSet/>
      <dgm:spPr/>
      <dgm:t>
        <a:bodyPr/>
        <a:lstStyle/>
        <a:p>
          <a:endParaRPr lang="en-US"/>
        </a:p>
      </dgm:t>
    </dgm:pt>
    <dgm:pt modelId="{72807EC8-DCF5-4E8F-9909-C0D7A7810722}" type="sibTrans" cxnId="{2C6911EA-AEE4-4112-9A24-8F62F6B3CB53}">
      <dgm:prSet/>
      <dgm:spPr/>
      <dgm:t>
        <a:bodyPr/>
        <a:lstStyle/>
        <a:p>
          <a:endParaRPr lang="en-US"/>
        </a:p>
      </dgm:t>
    </dgm:pt>
    <dgm:pt modelId="{4DEA40D9-4DB1-45D6-A9ED-585BA2484306}">
      <dgm:prSet/>
      <dgm:spPr/>
      <dgm:t>
        <a:bodyPr/>
        <a:lstStyle/>
        <a:p>
          <a:r>
            <a:rPr lang="en-US"/>
            <a:t>RegNet</a:t>
          </a:r>
        </a:p>
      </dgm:t>
    </dgm:pt>
    <dgm:pt modelId="{7C0E792B-2879-4FA8-A14D-7B51DB54728E}" type="parTrans" cxnId="{8913BDFE-A356-401A-BAD7-75CB05808AC8}">
      <dgm:prSet/>
      <dgm:spPr/>
      <dgm:t>
        <a:bodyPr/>
        <a:lstStyle/>
        <a:p>
          <a:endParaRPr lang="en-US"/>
        </a:p>
      </dgm:t>
    </dgm:pt>
    <dgm:pt modelId="{ED62267C-443C-447F-B12B-F11B25A71110}" type="sibTrans" cxnId="{8913BDFE-A356-401A-BAD7-75CB05808AC8}">
      <dgm:prSet/>
      <dgm:spPr/>
      <dgm:t>
        <a:bodyPr/>
        <a:lstStyle/>
        <a:p>
          <a:endParaRPr lang="en-US"/>
        </a:p>
      </dgm:t>
    </dgm:pt>
    <dgm:pt modelId="{B99E0951-900C-4F8B-8BDE-27B8D708FB1C}">
      <dgm:prSet/>
      <dgm:spPr/>
      <dgm:t>
        <a:bodyPr/>
        <a:lstStyle/>
        <a:p>
          <a:r>
            <a:rPr lang="en-US"/>
            <a:t>MLPMixer</a:t>
          </a:r>
        </a:p>
      </dgm:t>
    </dgm:pt>
    <dgm:pt modelId="{0713D06C-F122-4A03-8E4E-C99F49F41217}" type="parTrans" cxnId="{AFD5E3B8-389B-4A92-80EE-CDF6225FE914}">
      <dgm:prSet/>
      <dgm:spPr/>
      <dgm:t>
        <a:bodyPr/>
        <a:lstStyle/>
        <a:p>
          <a:endParaRPr lang="en-US"/>
        </a:p>
      </dgm:t>
    </dgm:pt>
    <dgm:pt modelId="{1B806B91-D760-455B-9C4F-75FC768E5EF1}" type="sibTrans" cxnId="{AFD5E3B8-389B-4A92-80EE-CDF6225FE914}">
      <dgm:prSet/>
      <dgm:spPr/>
      <dgm:t>
        <a:bodyPr/>
        <a:lstStyle/>
        <a:p>
          <a:endParaRPr lang="en-US"/>
        </a:p>
      </dgm:t>
    </dgm:pt>
    <dgm:pt modelId="{2DD959D8-B39B-41EC-B663-C9AC969376D7}">
      <dgm:prSet/>
      <dgm:spPr/>
      <dgm:t>
        <a:bodyPr/>
        <a:lstStyle/>
        <a:p>
          <a:r>
            <a:rPr lang="en-US"/>
            <a:t>Vision Transformers (ViT)</a:t>
          </a:r>
        </a:p>
      </dgm:t>
    </dgm:pt>
    <dgm:pt modelId="{3F34CE41-7458-4C39-9476-FFC7CD64CFBB}" type="parTrans" cxnId="{750ED704-1E6E-4E9A-9BBA-7E6D1D9DCB5F}">
      <dgm:prSet/>
      <dgm:spPr/>
      <dgm:t>
        <a:bodyPr/>
        <a:lstStyle/>
        <a:p>
          <a:endParaRPr lang="en-US"/>
        </a:p>
      </dgm:t>
    </dgm:pt>
    <dgm:pt modelId="{EF1882C8-5F4E-4EE2-9526-8449862CB734}" type="sibTrans" cxnId="{750ED704-1E6E-4E9A-9BBA-7E6D1D9DCB5F}">
      <dgm:prSet/>
      <dgm:spPr/>
      <dgm:t>
        <a:bodyPr/>
        <a:lstStyle/>
        <a:p>
          <a:endParaRPr lang="en-US"/>
        </a:p>
      </dgm:t>
    </dgm:pt>
    <dgm:pt modelId="{3228BBFE-E15D-492B-A724-EA5A4B9D25E9}" type="pres">
      <dgm:prSet presAssocID="{744A3EE8-3963-43D7-856A-0E77100ACDD0}" presName="Name0" presStyleCnt="0">
        <dgm:presLayoutVars>
          <dgm:dir/>
          <dgm:resizeHandles val="exact"/>
        </dgm:presLayoutVars>
      </dgm:prSet>
      <dgm:spPr/>
    </dgm:pt>
    <dgm:pt modelId="{6551DD99-5D03-43FE-ADA8-5CA32426C287}" type="pres">
      <dgm:prSet presAssocID="{9FB10332-BA88-4EA0-808A-298DE4DDC800}" presName="node" presStyleLbl="node1" presStyleIdx="0" presStyleCnt="10">
        <dgm:presLayoutVars>
          <dgm:bulletEnabled val="1"/>
        </dgm:presLayoutVars>
      </dgm:prSet>
      <dgm:spPr/>
    </dgm:pt>
    <dgm:pt modelId="{24C61A20-02B5-43AB-9F17-9C37028D2DDA}" type="pres">
      <dgm:prSet presAssocID="{05B0F3B2-2809-4E9F-8BF0-BDAA916EF7E0}" presName="sibTrans" presStyleLbl="sibTrans1D1" presStyleIdx="0" presStyleCnt="9"/>
      <dgm:spPr/>
    </dgm:pt>
    <dgm:pt modelId="{78FBC955-AFC7-4585-A26C-F8E36CFBA4A1}" type="pres">
      <dgm:prSet presAssocID="{05B0F3B2-2809-4E9F-8BF0-BDAA916EF7E0}" presName="connectorText" presStyleLbl="sibTrans1D1" presStyleIdx="0" presStyleCnt="9"/>
      <dgm:spPr/>
    </dgm:pt>
    <dgm:pt modelId="{E8734549-7989-4290-8EA7-4B93055E3E6A}" type="pres">
      <dgm:prSet presAssocID="{6A25D904-56C3-4CA6-8C5B-2811D802F6AE}" presName="node" presStyleLbl="node1" presStyleIdx="1" presStyleCnt="10">
        <dgm:presLayoutVars>
          <dgm:bulletEnabled val="1"/>
        </dgm:presLayoutVars>
      </dgm:prSet>
      <dgm:spPr/>
    </dgm:pt>
    <dgm:pt modelId="{00E6A168-0917-42EC-B0D1-9C686B01503A}" type="pres">
      <dgm:prSet presAssocID="{BEDAAD6E-9352-45E9-97C1-7D837CBECCA3}" presName="sibTrans" presStyleLbl="sibTrans1D1" presStyleIdx="1" presStyleCnt="9"/>
      <dgm:spPr/>
    </dgm:pt>
    <dgm:pt modelId="{0704B605-5C3B-4367-B74F-3606924D3843}" type="pres">
      <dgm:prSet presAssocID="{BEDAAD6E-9352-45E9-97C1-7D837CBECCA3}" presName="connectorText" presStyleLbl="sibTrans1D1" presStyleIdx="1" presStyleCnt="9"/>
      <dgm:spPr/>
    </dgm:pt>
    <dgm:pt modelId="{312C6040-DBEE-4F09-A8A2-8D99C3C9CF17}" type="pres">
      <dgm:prSet presAssocID="{244CEE7C-A5DD-4166-8AF3-74F3662FE624}" presName="node" presStyleLbl="node1" presStyleIdx="2" presStyleCnt="10">
        <dgm:presLayoutVars>
          <dgm:bulletEnabled val="1"/>
        </dgm:presLayoutVars>
      </dgm:prSet>
      <dgm:spPr/>
    </dgm:pt>
    <dgm:pt modelId="{9EAE4616-F2E6-4DD0-9839-9232463FE118}" type="pres">
      <dgm:prSet presAssocID="{7E381410-7E9E-40DA-98C5-ED337EB6610A}" presName="sibTrans" presStyleLbl="sibTrans1D1" presStyleIdx="2" presStyleCnt="9"/>
      <dgm:spPr/>
    </dgm:pt>
    <dgm:pt modelId="{7FFCD74C-2964-4290-9C7F-22C37837E323}" type="pres">
      <dgm:prSet presAssocID="{7E381410-7E9E-40DA-98C5-ED337EB6610A}" presName="connectorText" presStyleLbl="sibTrans1D1" presStyleIdx="2" presStyleCnt="9"/>
      <dgm:spPr/>
    </dgm:pt>
    <dgm:pt modelId="{EAFD8065-3AE7-48B5-941F-C7D38F0AE993}" type="pres">
      <dgm:prSet presAssocID="{77B30017-4461-4CBC-AFFE-0DFD58CF1BD6}" presName="node" presStyleLbl="node1" presStyleIdx="3" presStyleCnt="10">
        <dgm:presLayoutVars>
          <dgm:bulletEnabled val="1"/>
        </dgm:presLayoutVars>
      </dgm:prSet>
      <dgm:spPr/>
    </dgm:pt>
    <dgm:pt modelId="{50974495-7296-42D8-ABBA-B97F88665EB5}" type="pres">
      <dgm:prSet presAssocID="{9BFB5B3A-4791-40C7-82BD-A69E5521F6FE}" presName="sibTrans" presStyleLbl="sibTrans1D1" presStyleIdx="3" presStyleCnt="9"/>
      <dgm:spPr/>
    </dgm:pt>
    <dgm:pt modelId="{B085B0EB-2AB6-4116-90C3-7EB672426C50}" type="pres">
      <dgm:prSet presAssocID="{9BFB5B3A-4791-40C7-82BD-A69E5521F6FE}" presName="connectorText" presStyleLbl="sibTrans1D1" presStyleIdx="3" presStyleCnt="9"/>
      <dgm:spPr/>
    </dgm:pt>
    <dgm:pt modelId="{27CE573E-CB4F-4FA7-923E-C3EBCA18E623}" type="pres">
      <dgm:prSet presAssocID="{693BC78C-546B-4CBF-9FC7-8D7985F4BAFC}" presName="node" presStyleLbl="node1" presStyleIdx="4" presStyleCnt="10">
        <dgm:presLayoutVars>
          <dgm:bulletEnabled val="1"/>
        </dgm:presLayoutVars>
      </dgm:prSet>
      <dgm:spPr/>
    </dgm:pt>
    <dgm:pt modelId="{C96E8CDD-1F3F-4594-BD53-93FCE04E45D7}" type="pres">
      <dgm:prSet presAssocID="{24CF53E3-6963-4885-B995-2F28D0B59BDB}" presName="sibTrans" presStyleLbl="sibTrans1D1" presStyleIdx="4" presStyleCnt="9"/>
      <dgm:spPr/>
    </dgm:pt>
    <dgm:pt modelId="{B56D5EBC-96F3-46F9-A583-317B108FD0E1}" type="pres">
      <dgm:prSet presAssocID="{24CF53E3-6963-4885-B995-2F28D0B59BDB}" presName="connectorText" presStyleLbl="sibTrans1D1" presStyleIdx="4" presStyleCnt="9"/>
      <dgm:spPr/>
    </dgm:pt>
    <dgm:pt modelId="{84E903D6-4134-45AA-BAEF-11E7DA3A3361}" type="pres">
      <dgm:prSet presAssocID="{AA4E06C4-CD3B-4082-A960-4D00EC9EAFBF}" presName="node" presStyleLbl="node1" presStyleIdx="5" presStyleCnt="10">
        <dgm:presLayoutVars>
          <dgm:bulletEnabled val="1"/>
        </dgm:presLayoutVars>
      </dgm:prSet>
      <dgm:spPr/>
    </dgm:pt>
    <dgm:pt modelId="{F9A2B61B-8238-4D45-B9FA-116D9793B245}" type="pres">
      <dgm:prSet presAssocID="{CD262EE7-88E0-4110-AA39-4C2B05645EAE}" presName="sibTrans" presStyleLbl="sibTrans1D1" presStyleIdx="5" presStyleCnt="9"/>
      <dgm:spPr/>
    </dgm:pt>
    <dgm:pt modelId="{FC06CCBF-0726-49EE-9D15-D1598A1F33B9}" type="pres">
      <dgm:prSet presAssocID="{CD262EE7-88E0-4110-AA39-4C2B05645EAE}" presName="connectorText" presStyleLbl="sibTrans1D1" presStyleIdx="5" presStyleCnt="9"/>
      <dgm:spPr/>
    </dgm:pt>
    <dgm:pt modelId="{6AE65855-EB2D-4B86-B4A6-0154666C5028}" type="pres">
      <dgm:prSet presAssocID="{18A99461-5ED9-4224-A675-F881B66CF359}" presName="node" presStyleLbl="node1" presStyleIdx="6" presStyleCnt="10">
        <dgm:presLayoutVars>
          <dgm:bulletEnabled val="1"/>
        </dgm:presLayoutVars>
      </dgm:prSet>
      <dgm:spPr/>
    </dgm:pt>
    <dgm:pt modelId="{522407C6-C805-4649-889A-19448222BB3F}" type="pres">
      <dgm:prSet presAssocID="{72807EC8-DCF5-4E8F-9909-C0D7A7810722}" presName="sibTrans" presStyleLbl="sibTrans1D1" presStyleIdx="6" presStyleCnt="9"/>
      <dgm:spPr/>
    </dgm:pt>
    <dgm:pt modelId="{C0085FEE-4952-4308-BEB0-0C65EEB8B0FE}" type="pres">
      <dgm:prSet presAssocID="{72807EC8-DCF5-4E8F-9909-C0D7A7810722}" presName="connectorText" presStyleLbl="sibTrans1D1" presStyleIdx="6" presStyleCnt="9"/>
      <dgm:spPr/>
    </dgm:pt>
    <dgm:pt modelId="{C1937348-29B1-42AB-89D7-F22DCB9EF2FD}" type="pres">
      <dgm:prSet presAssocID="{4DEA40D9-4DB1-45D6-A9ED-585BA2484306}" presName="node" presStyleLbl="node1" presStyleIdx="7" presStyleCnt="10">
        <dgm:presLayoutVars>
          <dgm:bulletEnabled val="1"/>
        </dgm:presLayoutVars>
      </dgm:prSet>
      <dgm:spPr/>
    </dgm:pt>
    <dgm:pt modelId="{CFCD0119-9447-40D5-9067-2A8E3B4BFC76}" type="pres">
      <dgm:prSet presAssocID="{ED62267C-443C-447F-B12B-F11B25A71110}" presName="sibTrans" presStyleLbl="sibTrans1D1" presStyleIdx="7" presStyleCnt="9"/>
      <dgm:spPr/>
    </dgm:pt>
    <dgm:pt modelId="{51EA3581-CD31-4CC1-80C5-F003B71EF87A}" type="pres">
      <dgm:prSet presAssocID="{ED62267C-443C-447F-B12B-F11B25A71110}" presName="connectorText" presStyleLbl="sibTrans1D1" presStyleIdx="7" presStyleCnt="9"/>
      <dgm:spPr/>
    </dgm:pt>
    <dgm:pt modelId="{08113209-D152-4513-9552-B8F6E60D1016}" type="pres">
      <dgm:prSet presAssocID="{B99E0951-900C-4F8B-8BDE-27B8D708FB1C}" presName="node" presStyleLbl="node1" presStyleIdx="8" presStyleCnt="10">
        <dgm:presLayoutVars>
          <dgm:bulletEnabled val="1"/>
        </dgm:presLayoutVars>
      </dgm:prSet>
      <dgm:spPr/>
    </dgm:pt>
    <dgm:pt modelId="{BA768513-41BB-4B87-A853-B686C0E5C53B}" type="pres">
      <dgm:prSet presAssocID="{1B806B91-D760-455B-9C4F-75FC768E5EF1}" presName="sibTrans" presStyleLbl="sibTrans1D1" presStyleIdx="8" presStyleCnt="9"/>
      <dgm:spPr/>
    </dgm:pt>
    <dgm:pt modelId="{1DB54153-09A6-40A5-BB4C-88F91FB4F492}" type="pres">
      <dgm:prSet presAssocID="{1B806B91-D760-455B-9C4F-75FC768E5EF1}" presName="connectorText" presStyleLbl="sibTrans1D1" presStyleIdx="8" presStyleCnt="9"/>
      <dgm:spPr/>
    </dgm:pt>
    <dgm:pt modelId="{7532D846-93B2-47B5-9BF9-86250BB4D211}" type="pres">
      <dgm:prSet presAssocID="{2DD959D8-B39B-41EC-B663-C9AC969376D7}" presName="node" presStyleLbl="node1" presStyleIdx="9" presStyleCnt="10">
        <dgm:presLayoutVars>
          <dgm:bulletEnabled val="1"/>
        </dgm:presLayoutVars>
      </dgm:prSet>
      <dgm:spPr/>
    </dgm:pt>
  </dgm:ptLst>
  <dgm:cxnLst>
    <dgm:cxn modelId="{BCFD7603-22ED-4D68-93A8-12F9EA83A7B2}" type="presOf" srcId="{CD262EE7-88E0-4110-AA39-4C2B05645EAE}" destId="{F9A2B61B-8238-4D45-B9FA-116D9793B245}" srcOrd="0" destOrd="0" presId="urn:microsoft.com/office/officeart/2016/7/layout/RepeatingBendingProcessNew"/>
    <dgm:cxn modelId="{750ED704-1E6E-4E9A-9BBA-7E6D1D9DCB5F}" srcId="{744A3EE8-3963-43D7-856A-0E77100ACDD0}" destId="{2DD959D8-B39B-41EC-B663-C9AC969376D7}" srcOrd="9" destOrd="0" parTransId="{3F34CE41-7458-4C39-9476-FFC7CD64CFBB}" sibTransId="{EF1882C8-5F4E-4EE2-9526-8449862CB734}"/>
    <dgm:cxn modelId="{37DB7A14-B4AA-4ABA-B38D-CF8D6B762F42}" srcId="{744A3EE8-3963-43D7-856A-0E77100ACDD0}" destId="{9FB10332-BA88-4EA0-808A-298DE4DDC800}" srcOrd="0" destOrd="0" parTransId="{EEFDA949-183D-4EDA-883E-622FDB4D80A4}" sibTransId="{05B0F3B2-2809-4E9F-8BF0-BDAA916EF7E0}"/>
    <dgm:cxn modelId="{6746DD15-19A2-42E6-9DBE-BE3D103F0358}" type="presOf" srcId="{ED62267C-443C-447F-B12B-F11B25A71110}" destId="{51EA3581-CD31-4CC1-80C5-F003B71EF87A}" srcOrd="1" destOrd="0" presId="urn:microsoft.com/office/officeart/2016/7/layout/RepeatingBendingProcessNew"/>
    <dgm:cxn modelId="{28D6EF19-BBDA-4153-A495-6166400C56B6}" type="presOf" srcId="{BEDAAD6E-9352-45E9-97C1-7D837CBECCA3}" destId="{00E6A168-0917-42EC-B0D1-9C686B01503A}" srcOrd="0" destOrd="0" presId="urn:microsoft.com/office/officeart/2016/7/layout/RepeatingBendingProcessNew"/>
    <dgm:cxn modelId="{54B4F319-995A-4EB7-B26C-D0874937C4BF}" type="presOf" srcId="{9BFB5B3A-4791-40C7-82BD-A69E5521F6FE}" destId="{50974495-7296-42D8-ABBA-B97F88665EB5}" srcOrd="0" destOrd="0" presId="urn:microsoft.com/office/officeart/2016/7/layout/RepeatingBendingProcessNew"/>
    <dgm:cxn modelId="{C974B61A-601D-4361-BE62-7F32A96FD367}" type="presOf" srcId="{05B0F3B2-2809-4E9F-8BF0-BDAA916EF7E0}" destId="{78FBC955-AFC7-4585-A26C-F8E36CFBA4A1}" srcOrd="1" destOrd="0" presId="urn:microsoft.com/office/officeart/2016/7/layout/RepeatingBendingProcessNew"/>
    <dgm:cxn modelId="{3FAD9B26-3464-4745-AC39-D9B0F12BD007}" type="presOf" srcId="{24CF53E3-6963-4885-B995-2F28D0B59BDB}" destId="{B56D5EBC-96F3-46F9-A583-317B108FD0E1}" srcOrd="1" destOrd="0" presId="urn:microsoft.com/office/officeart/2016/7/layout/RepeatingBendingProcessNew"/>
    <dgm:cxn modelId="{74935D27-18D9-48C4-8043-2C702ECE0B13}" type="presOf" srcId="{9BFB5B3A-4791-40C7-82BD-A69E5521F6FE}" destId="{B085B0EB-2AB6-4116-90C3-7EB672426C50}" srcOrd="1" destOrd="0" presId="urn:microsoft.com/office/officeart/2016/7/layout/RepeatingBendingProcessNew"/>
    <dgm:cxn modelId="{9F87E532-C994-4CA0-91DA-294627158654}" type="presOf" srcId="{CD262EE7-88E0-4110-AA39-4C2B05645EAE}" destId="{FC06CCBF-0726-49EE-9D15-D1598A1F33B9}" srcOrd="1" destOrd="0" presId="urn:microsoft.com/office/officeart/2016/7/layout/RepeatingBendingProcessNew"/>
    <dgm:cxn modelId="{C1E08635-C3A8-4588-A6F4-FE58DD7ED97C}" srcId="{744A3EE8-3963-43D7-856A-0E77100ACDD0}" destId="{77B30017-4461-4CBC-AFFE-0DFD58CF1BD6}" srcOrd="3" destOrd="0" parTransId="{F671D782-03F6-479F-ADDD-290BE5774908}" sibTransId="{9BFB5B3A-4791-40C7-82BD-A69E5521F6FE}"/>
    <dgm:cxn modelId="{3A681143-161F-4788-815C-861C07CBC944}" type="presOf" srcId="{1B806B91-D760-455B-9C4F-75FC768E5EF1}" destId="{1DB54153-09A6-40A5-BB4C-88F91FB4F492}" srcOrd="1" destOrd="0" presId="urn:microsoft.com/office/officeart/2016/7/layout/RepeatingBendingProcessNew"/>
    <dgm:cxn modelId="{C1B66D45-F52F-45F5-8C0D-69520575CDE2}" type="presOf" srcId="{77B30017-4461-4CBC-AFFE-0DFD58CF1BD6}" destId="{EAFD8065-3AE7-48B5-941F-C7D38F0AE993}" srcOrd="0" destOrd="0" presId="urn:microsoft.com/office/officeart/2016/7/layout/RepeatingBendingProcessNew"/>
    <dgm:cxn modelId="{06E68E47-4942-4AC2-9AF0-94D6922FD014}" srcId="{744A3EE8-3963-43D7-856A-0E77100ACDD0}" destId="{244CEE7C-A5DD-4166-8AF3-74F3662FE624}" srcOrd="2" destOrd="0" parTransId="{474BFE9F-006A-4468-8251-CEEA340FD2B3}" sibTransId="{7E381410-7E9E-40DA-98C5-ED337EB6610A}"/>
    <dgm:cxn modelId="{C93CA94D-F18B-4418-B1B3-6D0525445504}" srcId="{744A3EE8-3963-43D7-856A-0E77100ACDD0}" destId="{6A25D904-56C3-4CA6-8C5B-2811D802F6AE}" srcOrd="1" destOrd="0" parTransId="{2FA9D459-0E01-4BC5-A498-9A2198277AC7}" sibTransId="{BEDAAD6E-9352-45E9-97C1-7D837CBECCA3}"/>
    <dgm:cxn modelId="{D8384F6F-BC77-44AF-856D-ECDE8B65C1C8}" type="presOf" srcId="{2DD959D8-B39B-41EC-B663-C9AC969376D7}" destId="{7532D846-93B2-47B5-9BF9-86250BB4D211}" srcOrd="0" destOrd="0" presId="urn:microsoft.com/office/officeart/2016/7/layout/RepeatingBendingProcessNew"/>
    <dgm:cxn modelId="{DA111370-75D2-4C6E-AC4F-EE84BF31170F}" type="presOf" srcId="{7E381410-7E9E-40DA-98C5-ED337EB6610A}" destId="{9EAE4616-F2E6-4DD0-9839-9232463FE118}" srcOrd="0" destOrd="0" presId="urn:microsoft.com/office/officeart/2016/7/layout/RepeatingBendingProcessNew"/>
    <dgm:cxn modelId="{8EABC854-57D2-4AB1-B56E-A2E99405EAEE}" type="presOf" srcId="{BEDAAD6E-9352-45E9-97C1-7D837CBECCA3}" destId="{0704B605-5C3B-4367-B74F-3606924D3843}" srcOrd="1" destOrd="0" presId="urn:microsoft.com/office/officeart/2016/7/layout/RepeatingBendingProcessNew"/>
    <dgm:cxn modelId="{957F1158-C06E-432D-9D04-EC9542FD898F}" type="presOf" srcId="{7E381410-7E9E-40DA-98C5-ED337EB6610A}" destId="{7FFCD74C-2964-4290-9C7F-22C37837E323}" srcOrd="1" destOrd="0" presId="urn:microsoft.com/office/officeart/2016/7/layout/RepeatingBendingProcessNew"/>
    <dgm:cxn modelId="{0A4FCC82-B510-4F0E-84FF-2975BD4D272D}" type="presOf" srcId="{24CF53E3-6963-4885-B995-2F28D0B59BDB}" destId="{C96E8CDD-1F3F-4594-BD53-93FCE04E45D7}" srcOrd="0" destOrd="0" presId="urn:microsoft.com/office/officeart/2016/7/layout/RepeatingBendingProcessNew"/>
    <dgm:cxn modelId="{B6A53285-9AAB-434C-82FF-D216EFC4FDBE}" srcId="{744A3EE8-3963-43D7-856A-0E77100ACDD0}" destId="{AA4E06C4-CD3B-4082-A960-4D00EC9EAFBF}" srcOrd="5" destOrd="0" parTransId="{5B5FEDE7-4C19-4139-8E88-A17F3573BF67}" sibTransId="{CD262EE7-88E0-4110-AA39-4C2B05645EAE}"/>
    <dgm:cxn modelId="{D9307F89-E6D7-43CE-8475-2CE5ECE4DE9B}" type="presOf" srcId="{4DEA40D9-4DB1-45D6-A9ED-585BA2484306}" destId="{C1937348-29B1-42AB-89D7-F22DCB9EF2FD}" srcOrd="0" destOrd="0" presId="urn:microsoft.com/office/officeart/2016/7/layout/RepeatingBendingProcessNew"/>
    <dgm:cxn modelId="{FC76D789-C39F-4C31-83F8-FBF89391E8D3}" type="presOf" srcId="{18A99461-5ED9-4224-A675-F881B66CF359}" destId="{6AE65855-EB2D-4B86-B4A6-0154666C5028}" srcOrd="0" destOrd="0" presId="urn:microsoft.com/office/officeart/2016/7/layout/RepeatingBendingProcessNew"/>
    <dgm:cxn modelId="{17F6838C-A9B0-4974-83AA-AEB6CCC0F111}" type="presOf" srcId="{05B0F3B2-2809-4E9F-8BF0-BDAA916EF7E0}" destId="{24C61A20-02B5-43AB-9F17-9C37028D2DDA}" srcOrd="0" destOrd="0" presId="urn:microsoft.com/office/officeart/2016/7/layout/RepeatingBendingProcessNew"/>
    <dgm:cxn modelId="{701B478F-270C-489A-9879-EA23465DFB62}" type="presOf" srcId="{693BC78C-546B-4CBF-9FC7-8D7985F4BAFC}" destId="{27CE573E-CB4F-4FA7-923E-C3EBCA18E623}" srcOrd="0" destOrd="0" presId="urn:microsoft.com/office/officeart/2016/7/layout/RepeatingBendingProcessNew"/>
    <dgm:cxn modelId="{3EAB0790-27CA-4230-BB89-86AB66EDD9AF}" type="presOf" srcId="{9FB10332-BA88-4EA0-808A-298DE4DDC800}" destId="{6551DD99-5D03-43FE-ADA8-5CA32426C287}" srcOrd="0" destOrd="0" presId="urn:microsoft.com/office/officeart/2016/7/layout/RepeatingBendingProcessNew"/>
    <dgm:cxn modelId="{2513669A-9118-49B1-B74D-98E31AA8CCF6}" type="presOf" srcId="{72807EC8-DCF5-4E8F-9909-C0D7A7810722}" destId="{C0085FEE-4952-4308-BEB0-0C65EEB8B0FE}" srcOrd="1" destOrd="0" presId="urn:microsoft.com/office/officeart/2016/7/layout/RepeatingBendingProcessNew"/>
    <dgm:cxn modelId="{D9712A9F-386F-4A06-AB99-18C13EE7D6CB}" srcId="{744A3EE8-3963-43D7-856A-0E77100ACDD0}" destId="{693BC78C-546B-4CBF-9FC7-8D7985F4BAFC}" srcOrd="4" destOrd="0" parTransId="{7A9319F1-2B11-40DB-98D6-2ECB0DD77336}" sibTransId="{24CF53E3-6963-4885-B995-2F28D0B59BDB}"/>
    <dgm:cxn modelId="{F8F40DA7-F013-4BFD-99AC-5BC59E844748}" type="presOf" srcId="{72807EC8-DCF5-4E8F-9909-C0D7A7810722}" destId="{522407C6-C805-4649-889A-19448222BB3F}" srcOrd="0" destOrd="0" presId="urn:microsoft.com/office/officeart/2016/7/layout/RepeatingBendingProcessNew"/>
    <dgm:cxn modelId="{D2DFE5AD-17C7-42C0-AFD6-F310D2717490}" type="presOf" srcId="{1B806B91-D760-455B-9C4F-75FC768E5EF1}" destId="{BA768513-41BB-4B87-A853-B686C0E5C53B}" srcOrd="0" destOrd="0" presId="urn:microsoft.com/office/officeart/2016/7/layout/RepeatingBendingProcessNew"/>
    <dgm:cxn modelId="{235C19B3-7124-4DE6-AC4D-AE0A82D5CF41}" type="presOf" srcId="{6A25D904-56C3-4CA6-8C5B-2811D802F6AE}" destId="{E8734549-7989-4290-8EA7-4B93055E3E6A}" srcOrd="0" destOrd="0" presId="urn:microsoft.com/office/officeart/2016/7/layout/RepeatingBendingProcessNew"/>
    <dgm:cxn modelId="{AFD5E3B8-389B-4A92-80EE-CDF6225FE914}" srcId="{744A3EE8-3963-43D7-856A-0E77100ACDD0}" destId="{B99E0951-900C-4F8B-8BDE-27B8D708FB1C}" srcOrd="8" destOrd="0" parTransId="{0713D06C-F122-4A03-8E4E-C99F49F41217}" sibTransId="{1B806B91-D760-455B-9C4F-75FC768E5EF1}"/>
    <dgm:cxn modelId="{C2238FBF-A522-4C8B-88D5-FCD07F7A36E3}" type="presOf" srcId="{ED62267C-443C-447F-B12B-F11B25A71110}" destId="{CFCD0119-9447-40D5-9067-2A8E3B4BFC76}" srcOrd="0" destOrd="0" presId="urn:microsoft.com/office/officeart/2016/7/layout/RepeatingBendingProcessNew"/>
    <dgm:cxn modelId="{A6A6D0CD-64E2-4741-B660-194220E064A0}" type="presOf" srcId="{744A3EE8-3963-43D7-856A-0E77100ACDD0}" destId="{3228BBFE-E15D-492B-A724-EA5A4B9D25E9}" srcOrd="0" destOrd="0" presId="urn:microsoft.com/office/officeart/2016/7/layout/RepeatingBendingProcessNew"/>
    <dgm:cxn modelId="{F22129E0-A05D-45E2-B3DF-8FD879921F90}" type="presOf" srcId="{AA4E06C4-CD3B-4082-A960-4D00EC9EAFBF}" destId="{84E903D6-4134-45AA-BAEF-11E7DA3A3361}" srcOrd="0" destOrd="0" presId="urn:microsoft.com/office/officeart/2016/7/layout/RepeatingBendingProcessNew"/>
    <dgm:cxn modelId="{1A75DAE6-2C9B-4059-B15B-10E5CAFDAE3F}" type="presOf" srcId="{244CEE7C-A5DD-4166-8AF3-74F3662FE624}" destId="{312C6040-DBEE-4F09-A8A2-8D99C3C9CF17}" srcOrd="0" destOrd="0" presId="urn:microsoft.com/office/officeart/2016/7/layout/RepeatingBendingProcessNew"/>
    <dgm:cxn modelId="{2C6911EA-AEE4-4112-9A24-8F62F6B3CB53}" srcId="{744A3EE8-3963-43D7-856A-0E77100ACDD0}" destId="{18A99461-5ED9-4224-A675-F881B66CF359}" srcOrd="6" destOrd="0" parTransId="{D7196A76-B146-4144-9324-E9C4EDDC35A0}" sibTransId="{72807EC8-DCF5-4E8F-9909-C0D7A7810722}"/>
    <dgm:cxn modelId="{6A0C94F8-CCBE-4D13-B065-DA38BBC7FB5C}" type="presOf" srcId="{B99E0951-900C-4F8B-8BDE-27B8D708FB1C}" destId="{08113209-D152-4513-9552-B8F6E60D1016}" srcOrd="0" destOrd="0" presId="urn:microsoft.com/office/officeart/2016/7/layout/RepeatingBendingProcessNew"/>
    <dgm:cxn modelId="{8913BDFE-A356-401A-BAD7-75CB05808AC8}" srcId="{744A3EE8-3963-43D7-856A-0E77100ACDD0}" destId="{4DEA40D9-4DB1-45D6-A9ED-585BA2484306}" srcOrd="7" destOrd="0" parTransId="{7C0E792B-2879-4FA8-A14D-7B51DB54728E}" sibTransId="{ED62267C-443C-447F-B12B-F11B25A71110}"/>
    <dgm:cxn modelId="{5C8DE278-CD20-4DEA-8C08-F55965C21147}" type="presParOf" srcId="{3228BBFE-E15D-492B-A724-EA5A4B9D25E9}" destId="{6551DD99-5D03-43FE-ADA8-5CA32426C287}" srcOrd="0" destOrd="0" presId="urn:microsoft.com/office/officeart/2016/7/layout/RepeatingBendingProcessNew"/>
    <dgm:cxn modelId="{DC1E4624-8081-40BA-B1AC-A52F611E7244}" type="presParOf" srcId="{3228BBFE-E15D-492B-A724-EA5A4B9D25E9}" destId="{24C61A20-02B5-43AB-9F17-9C37028D2DDA}" srcOrd="1" destOrd="0" presId="urn:microsoft.com/office/officeart/2016/7/layout/RepeatingBendingProcessNew"/>
    <dgm:cxn modelId="{A72792E7-A04B-43A0-AB0B-E9CA2848F9A9}" type="presParOf" srcId="{24C61A20-02B5-43AB-9F17-9C37028D2DDA}" destId="{78FBC955-AFC7-4585-A26C-F8E36CFBA4A1}" srcOrd="0" destOrd="0" presId="urn:microsoft.com/office/officeart/2016/7/layout/RepeatingBendingProcessNew"/>
    <dgm:cxn modelId="{A6C6BD24-E498-4D98-BE31-BC52A17B4583}" type="presParOf" srcId="{3228BBFE-E15D-492B-A724-EA5A4B9D25E9}" destId="{E8734549-7989-4290-8EA7-4B93055E3E6A}" srcOrd="2" destOrd="0" presId="urn:microsoft.com/office/officeart/2016/7/layout/RepeatingBendingProcessNew"/>
    <dgm:cxn modelId="{D31420F0-94D0-4E14-B23B-3F83C4C941C4}" type="presParOf" srcId="{3228BBFE-E15D-492B-A724-EA5A4B9D25E9}" destId="{00E6A168-0917-42EC-B0D1-9C686B01503A}" srcOrd="3" destOrd="0" presId="urn:microsoft.com/office/officeart/2016/7/layout/RepeatingBendingProcessNew"/>
    <dgm:cxn modelId="{6A32E132-0B30-451E-847A-224B4F33512A}" type="presParOf" srcId="{00E6A168-0917-42EC-B0D1-9C686B01503A}" destId="{0704B605-5C3B-4367-B74F-3606924D3843}" srcOrd="0" destOrd="0" presId="urn:microsoft.com/office/officeart/2016/7/layout/RepeatingBendingProcessNew"/>
    <dgm:cxn modelId="{71177EF4-6BFC-4850-A55E-3F2C8B8A5A55}" type="presParOf" srcId="{3228BBFE-E15D-492B-A724-EA5A4B9D25E9}" destId="{312C6040-DBEE-4F09-A8A2-8D99C3C9CF17}" srcOrd="4" destOrd="0" presId="urn:microsoft.com/office/officeart/2016/7/layout/RepeatingBendingProcessNew"/>
    <dgm:cxn modelId="{2CFD3EB2-3D44-4632-A07C-35988F4BBE0B}" type="presParOf" srcId="{3228BBFE-E15D-492B-A724-EA5A4B9D25E9}" destId="{9EAE4616-F2E6-4DD0-9839-9232463FE118}" srcOrd="5" destOrd="0" presId="urn:microsoft.com/office/officeart/2016/7/layout/RepeatingBendingProcessNew"/>
    <dgm:cxn modelId="{B820FF46-6863-4878-8A95-EE0CA037E2C1}" type="presParOf" srcId="{9EAE4616-F2E6-4DD0-9839-9232463FE118}" destId="{7FFCD74C-2964-4290-9C7F-22C37837E323}" srcOrd="0" destOrd="0" presId="urn:microsoft.com/office/officeart/2016/7/layout/RepeatingBendingProcessNew"/>
    <dgm:cxn modelId="{4B15CAF1-BE89-4E9A-84FE-E1C94481D746}" type="presParOf" srcId="{3228BBFE-E15D-492B-A724-EA5A4B9D25E9}" destId="{EAFD8065-3AE7-48B5-941F-C7D38F0AE993}" srcOrd="6" destOrd="0" presId="urn:microsoft.com/office/officeart/2016/7/layout/RepeatingBendingProcessNew"/>
    <dgm:cxn modelId="{A3554A8D-0A10-4159-81F7-4F45DEF5D352}" type="presParOf" srcId="{3228BBFE-E15D-492B-A724-EA5A4B9D25E9}" destId="{50974495-7296-42D8-ABBA-B97F88665EB5}" srcOrd="7" destOrd="0" presId="urn:microsoft.com/office/officeart/2016/7/layout/RepeatingBendingProcessNew"/>
    <dgm:cxn modelId="{748422BF-C788-4825-B13F-424A8D7D2407}" type="presParOf" srcId="{50974495-7296-42D8-ABBA-B97F88665EB5}" destId="{B085B0EB-2AB6-4116-90C3-7EB672426C50}" srcOrd="0" destOrd="0" presId="urn:microsoft.com/office/officeart/2016/7/layout/RepeatingBendingProcessNew"/>
    <dgm:cxn modelId="{AC263987-1820-4F76-8C16-7EB8E0DD92FC}" type="presParOf" srcId="{3228BBFE-E15D-492B-A724-EA5A4B9D25E9}" destId="{27CE573E-CB4F-4FA7-923E-C3EBCA18E623}" srcOrd="8" destOrd="0" presId="urn:microsoft.com/office/officeart/2016/7/layout/RepeatingBendingProcessNew"/>
    <dgm:cxn modelId="{9840D2CC-0E0C-4E4F-A8AB-B743093CCE82}" type="presParOf" srcId="{3228BBFE-E15D-492B-A724-EA5A4B9D25E9}" destId="{C96E8CDD-1F3F-4594-BD53-93FCE04E45D7}" srcOrd="9" destOrd="0" presId="urn:microsoft.com/office/officeart/2016/7/layout/RepeatingBendingProcessNew"/>
    <dgm:cxn modelId="{3466AEA2-8610-48BB-A853-2E0B92EA86AB}" type="presParOf" srcId="{C96E8CDD-1F3F-4594-BD53-93FCE04E45D7}" destId="{B56D5EBC-96F3-46F9-A583-317B108FD0E1}" srcOrd="0" destOrd="0" presId="urn:microsoft.com/office/officeart/2016/7/layout/RepeatingBendingProcessNew"/>
    <dgm:cxn modelId="{6DE471A6-0146-455C-A33D-3CFFBDCB48E4}" type="presParOf" srcId="{3228BBFE-E15D-492B-A724-EA5A4B9D25E9}" destId="{84E903D6-4134-45AA-BAEF-11E7DA3A3361}" srcOrd="10" destOrd="0" presId="urn:microsoft.com/office/officeart/2016/7/layout/RepeatingBendingProcessNew"/>
    <dgm:cxn modelId="{24BFBF3D-8BE0-42BF-A270-56F0E4394ED5}" type="presParOf" srcId="{3228BBFE-E15D-492B-A724-EA5A4B9D25E9}" destId="{F9A2B61B-8238-4D45-B9FA-116D9793B245}" srcOrd="11" destOrd="0" presId="urn:microsoft.com/office/officeart/2016/7/layout/RepeatingBendingProcessNew"/>
    <dgm:cxn modelId="{02BD07DE-AB05-4807-80DF-41245A619E5A}" type="presParOf" srcId="{F9A2B61B-8238-4D45-B9FA-116D9793B245}" destId="{FC06CCBF-0726-49EE-9D15-D1598A1F33B9}" srcOrd="0" destOrd="0" presId="urn:microsoft.com/office/officeart/2016/7/layout/RepeatingBendingProcessNew"/>
    <dgm:cxn modelId="{D62FC2B8-D0CE-496E-9312-3C571E8AD71D}" type="presParOf" srcId="{3228BBFE-E15D-492B-A724-EA5A4B9D25E9}" destId="{6AE65855-EB2D-4B86-B4A6-0154666C5028}" srcOrd="12" destOrd="0" presId="urn:microsoft.com/office/officeart/2016/7/layout/RepeatingBendingProcessNew"/>
    <dgm:cxn modelId="{99AD545B-FF60-4E6A-97FA-AB1EA048CDC8}" type="presParOf" srcId="{3228BBFE-E15D-492B-A724-EA5A4B9D25E9}" destId="{522407C6-C805-4649-889A-19448222BB3F}" srcOrd="13" destOrd="0" presId="urn:microsoft.com/office/officeart/2016/7/layout/RepeatingBendingProcessNew"/>
    <dgm:cxn modelId="{1A2640CC-9C55-4E07-81A0-A7D28B855DB9}" type="presParOf" srcId="{522407C6-C805-4649-889A-19448222BB3F}" destId="{C0085FEE-4952-4308-BEB0-0C65EEB8B0FE}" srcOrd="0" destOrd="0" presId="urn:microsoft.com/office/officeart/2016/7/layout/RepeatingBendingProcessNew"/>
    <dgm:cxn modelId="{5434BA32-1CD2-4EE4-BE46-BADAED0B948C}" type="presParOf" srcId="{3228BBFE-E15D-492B-A724-EA5A4B9D25E9}" destId="{C1937348-29B1-42AB-89D7-F22DCB9EF2FD}" srcOrd="14" destOrd="0" presId="urn:microsoft.com/office/officeart/2016/7/layout/RepeatingBendingProcessNew"/>
    <dgm:cxn modelId="{7339AEF0-BCF3-48A2-9EB1-00AC114F334C}" type="presParOf" srcId="{3228BBFE-E15D-492B-A724-EA5A4B9D25E9}" destId="{CFCD0119-9447-40D5-9067-2A8E3B4BFC76}" srcOrd="15" destOrd="0" presId="urn:microsoft.com/office/officeart/2016/7/layout/RepeatingBendingProcessNew"/>
    <dgm:cxn modelId="{76B9739C-02EC-4108-9CAD-B0E019DB2206}" type="presParOf" srcId="{CFCD0119-9447-40D5-9067-2A8E3B4BFC76}" destId="{51EA3581-CD31-4CC1-80C5-F003B71EF87A}" srcOrd="0" destOrd="0" presId="urn:microsoft.com/office/officeart/2016/7/layout/RepeatingBendingProcessNew"/>
    <dgm:cxn modelId="{67572A51-5263-4A3B-85F0-DAC12987B340}" type="presParOf" srcId="{3228BBFE-E15D-492B-A724-EA5A4B9D25E9}" destId="{08113209-D152-4513-9552-B8F6E60D1016}" srcOrd="16" destOrd="0" presId="urn:microsoft.com/office/officeart/2016/7/layout/RepeatingBendingProcessNew"/>
    <dgm:cxn modelId="{77B06DE7-B225-4C91-B50A-3935D2572052}" type="presParOf" srcId="{3228BBFE-E15D-492B-A724-EA5A4B9D25E9}" destId="{BA768513-41BB-4B87-A853-B686C0E5C53B}" srcOrd="17" destOrd="0" presId="urn:microsoft.com/office/officeart/2016/7/layout/RepeatingBendingProcessNew"/>
    <dgm:cxn modelId="{C30B3065-9AAE-4FC0-99CD-6D98FC278D80}" type="presParOf" srcId="{BA768513-41BB-4B87-A853-B686C0E5C53B}" destId="{1DB54153-09A6-40A5-BB4C-88F91FB4F492}" srcOrd="0" destOrd="0" presId="urn:microsoft.com/office/officeart/2016/7/layout/RepeatingBendingProcessNew"/>
    <dgm:cxn modelId="{EB9AC5E8-6E2A-467E-938F-B567710E8E5E}" type="presParOf" srcId="{3228BBFE-E15D-492B-A724-EA5A4B9D25E9}" destId="{7532D846-93B2-47B5-9BF9-86250BB4D211}" srcOrd="1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A38425-F329-47F1-900D-8CE9150ACF0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872B578-F03B-4E58-A04C-F476DECC188E}">
      <dgm:prSet/>
      <dgm:spPr/>
      <dgm:t>
        <a:bodyPr/>
        <a:lstStyle/>
        <a:p>
          <a:r>
            <a:rPr lang="en-US"/>
            <a:t>ResNet (Residual Network) is a convolutional neural network that democratized the concepts of residual learning and skip connections</a:t>
          </a:r>
        </a:p>
      </dgm:t>
    </dgm:pt>
    <dgm:pt modelId="{3BAA79A7-431B-4BDC-8188-1924816F46ED}" type="parTrans" cxnId="{8721C769-CC4B-491A-8DEE-3231686CA22A}">
      <dgm:prSet/>
      <dgm:spPr/>
      <dgm:t>
        <a:bodyPr/>
        <a:lstStyle/>
        <a:p>
          <a:endParaRPr lang="en-US"/>
        </a:p>
      </dgm:t>
    </dgm:pt>
    <dgm:pt modelId="{D6C6E2D6-9C96-4565-A486-752B53B142C6}" type="sibTrans" cxnId="{8721C769-CC4B-491A-8DEE-3231686CA22A}">
      <dgm:prSet/>
      <dgm:spPr/>
      <dgm:t>
        <a:bodyPr/>
        <a:lstStyle/>
        <a:p>
          <a:endParaRPr lang="en-US"/>
        </a:p>
      </dgm:t>
    </dgm:pt>
    <dgm:pt modelId="{E3A70E51-B51D-44DA-A01F-846F9DA08129}">
      <dgm:prSet/>
      <dgm:spPr/>
      <dgm:t>
        <a:bodyPr/>
        <a:lstStyle/>
        <a:p>
          <a:r>
            <a:rPr lang="en-US"/>
            <a:t>Skip connections technique solves the problem of vanishing gradient in deep CNNs by allowing alternate shortcut path for the gradient to flow through. </a:t>
          </a:r>
        </a:p>
      </dgm:t>
    </dgm:pt>
    <dgm:pt modelId="{E3EBB181-CAFA-480D-9761-3ACA46026C81}" type="parTrans" cxnId="{EBB1D196-917F-4541-86D0-DF407743C381}">
      <dgm:prSet/>
      <dgm:spPr/>
      <dgm:t>
        <a:bodyPr/>
        <a:lstStyle/>
        <a:p>
          <a:endParaRPr lang="en-US"/>
        </a:p>
      </dgm:t>
    </dgm:pt>
    <dgm:pt modelId="{C218CA75-32EF-479D-B8F3-18CEF44FEC21}" type="sibTrans" cxnId="{EBB1D196-917F-4541-86D0-DF407743C381}">
      <dgm:prSet/>
      <dgm:spPr/>
      <dgm:t>
        <a:bodyPr/>
        <a:lstStyle/>
        <a:p>
          <a:endParaRPr lang="en-US"/>
        </a:p>
      </dgm:t>
    </dgm:pt>
    <dgm:pt modelId="{FB103729-9F1D-42D7-9AEC-9F97ED4E9FB2}">
      <dgm:prSet/>
      <dgm:spPr/>
      <dgm:t>
        <a:bodyPr/>
        <a:lstStyle/>
        <a:p>
          <a:r>
            <a:rPr lang="en-US"/>
            <a:t>Also, the skip connection helps if any layer hurts the performance of architecture, then it will be skipped by regularization.</a:t>
          </a:r>
        </a:p>
      </dgm:t>
    </dgm:pt>
    <dgm:pt modelId="{00E8F6AE-E47E-4CBB-8FAD-840B40F903B5}" type="parTrans" cxnId="{1A5FB206-6A5C-419A-98A9-88BD4029B619}">
      <dgm:prSet/>
      <dgm:spPr/>
      <dgm:t>
        <a:bodyPr/>
        <a:lstStyle/>
        <a:p>
          <a:endParaRPr lang="en-US"/>
        </a:p>
      </dgm:t>
    </dgm:pt>
    <dgm:pt modelId="{B7BE6576-51E7-481D-9C05-BDEA15331CE0}" type="sibTrans" cxnId="{1A5FB206-6A5C-419A-98A9-88BD4029B619}">
      <dgm:prSet/>
      <dgm:spPr/>
      <dgm:t>
        <a:bodyPr/>
        <a:lstStyle/>
        <a:p>
          <a:endParaRPr lang="en-US"/>
        </a:p>
      </dgm:t>
    </dgm:pt>
    <dgm:pt modelId="{FBE12794-C990-4036-8389-24880CFE4162}">
      <dgm:prSet/>
      <dgm:spPr/>
      <dgm:t>
        <a:bodyPr/>
        <a:lstStyle/>
        <a:p>
          <a:r>
            <a:rPr lang="en-US"/>
            <a:t>T</a:t>
          </a:r>
          <a:r>
            <a:rPr lang="en-US" b="0" i="0"/>
            <a:t>he layers in a traditional network are learning the true output whereas the layers in a residual network are learning the residual. Hence, the name: </a:t>
          </a:r>
          <a:r>
            <a:rPr lang="en-US" b="0" i="1"/>
            <a:t>Residual Network</a:t>
          </a:r>
          <a:r>
            <a:rPr lang="en-US" b="0" i="0"/>
            <a:t>.</a:t>
          </a:r>
          <a:endParaRPr lang="en-US"/>
        </a:p>
      </dgm:t>
    </dgm:pt>
    <dgm:pt modelId="{B7F33C80-1CF7-4193-B8DA-F9FF8FCB8774}" type="parTrans" cxnId="{83EDCE69-1995-41F7-9C04-3D234AD94E91}">
      <dgm:prSet/>
      <dgm:spPr/>
      <dgm:t>
        <a:bodyPr/>
        <a:lstStyle/>
        <a:p>
          <a:endParaRPr lang="en-US"/>
        </a:p>
      </dgm:t>
    </dgm:pt>
    <dgm:pt modelId="{707338D3-0185-478A-9FF3-AD0BE5B26B93}" type="sibTrans" cxnId="{83EDCE69-1995-41F7-9C04-3D234AD94E91}">
      <dgm:prSet/>
      <dgm:spPr/>
      <dgm:t>
        <a:bodyPr/>
        <a:lstStyle/>
        <a:p>
          <a:endParaRPr lang="en-US"/>
        </a:p>
      </dgm:t>
    </dgm:pt>
    <dgm:pt modelId="{3FDFB1D3-6822-409E-A33A-47D8E6EC4961}">
      <dgm:prSet/>
      <dgm:spPr/>
      <dgm:t>
        <a:bodyPr/>
        <a:lstStyle/>
        <a:p>
          <a:r>
            <a:rPr lang="en-US"/>
            <a:t>This network has 101 layers</a:t>
          </a:r>
        </a:p>
      </dgm:t>
    </dgm:pt>
    <dgm:pt modelId="{A69936E9-3B2D-48AD-A33C-755FE025107E}" type="parTrans" cxnId="{77E4A8F1-D646-40E3-A028-4FB27932A396}">
      <dgm:prSet/>
      <dgm:spPr/>
      <dgm:t>
        <a:bodyPr/>
        <a:lstStyle/>
        <a:p>
          <a:endParaRPr lang="en-US"/>
        </a:p>
      </dgm:t>
    </dgm:pt>
    <dgm:pt modelId="{D63D12A9-A027-4800-A6F5-8CB0694427AE}" type="sibTrans" cxnId="{77E4A8F1-D646-40E3-A028-4FB27932A396}">
      <dgm:prSet/>
      <dgm:spPr/>
      <dgm:t>
        <a:bodyPr/>
        <a:lstStyle/>
        <a:p>
          <a:endParaRPr lang="en-US"/>
        </a:p>
      </dgm:t>
    </dgm:pt>
    <dgm:pt modelId="{A28B9CC8-F0E4-402D-800B-1C6F85FB97D6}" type="pres">
      <dgm:prSet presAssocID="{44A38425-F329-47F1-900D-8CE9150ACF0B}" presName="root" presStyleCnt="0">
        <dgm:presLayoutVars>
          <dgm:dir/>
          <dgm:resizeHandles val="exact"/>
        </dgm:presLayoutVars>
      </dgm:prSet>
      <dgm:spPr/>
    </dgm:pt>
    <dgm:pt modelId="{8C1E72A8-06D4-41CE-A77C-06CDF6A42FA9}" type="pres">
      <dgm:prSet presAssocID="{0872B578-F03B-4E58-A04C-F476DECC188E}" presName="compNode" presStyleCnt="0"/>
      <dgm:spPr/>
    </dgm:pt>
    <dgm:pt modelId="{1D8DA6B4-E3FC-47DE-AE90-DA17624618BE}" type="pres">
      <dgm:prSet presAssocID="{0872B578-F03B-4E58-A04C-F476DECC188E}" presName="bgRect" presStyleLbl="bgShp" presStyleIdx="0" presStyleCnt="5"/>
      <dgm:spPr/>
    </dgm:pt>
    <dgm:pt modelId="{C9438470-977A-4C3E-A1EE-EE4D87279E04}" type="pres">
      <dgm:prSet presAssocID="{0872B578-F03B-4E58-A04C-F476DECC188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a:ext>
      </dgm:extLst>
    </dgm:pt>
    <dgm:pt modelId="{215F415C-746A-468C-A547-830D439796E2}" type="pres">
      <dgm:prSet presAssocID="{0872B578-F03B-4E58-A04C-F476DECC188E}" presName="spaceRect" presStyleCnt="0"/>
      <dgm:spPr/>
    </dgm:pt>
    <dgm:pt modelId="{09F76C6C-07AC-4B58-A486-0169894E0421}" type="pres">
      <dgm:prSet presAssocID="{0872B578-F03B-4E58-A04C-F476DECC188E}" presName="parTx" presStyleLbl="revTx" presStyleIdx="0" presStyleCnt="5">
        <dgm:presLayoutVars>
          <dgm:chMax val="0"/>
          <dgm:chPref val="0"/>
        </dgm:presLayoutVars>
      </dgm:prSet>
      <dgm:spPr/>
    </dgm:pt>
    <dgm:pt modelId="{F5BED0AC-77EC-40E5-960F-093256C4F664}" type="pres">
      <dgm:prSet presAssocID="{D6C6E2D6-9C96-4565-A486-752B53B142C6}" presName="sibTrans" presStyleCnt="0"/>
      <dgm:spPr/>
    </dgm:pt>
    <dgm:pt modelId="{0922B56A-CE01-4689-922D-1751DA2773B9}" type="pres">
      <dgm:prSet presAssocID="{E3A70E51-B51D-44DA-A01F-846F9DA08129}" presName="compNode" presStyleCnt="0"/>
      <dgm:spPr/>
    </dgm:pt>
    <dgm:pt modelId="{A420E3D1-65FA-4618-9EEB-89C8B159CF39}" type="pres">
      <dgm:prSet presAssocID="{E3A70E51-B51D-44DA-A01F-846F9DA08129}" presName="bgRect" presStyleLbl="bgShp" presStyleIdx="1" presStyleCnt="5"/>
      <dgm:spPr/>
    </dgm:pt>
    <dgm:pt modelId="{9C19CD41-03A1-4115-9924-7F4390BA15F8}" type="pres">
      <dgm:prSet presAssocID="{E3A70E51-B51D-44DA-A01F-846F9DA0812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nected"/>
        </a:ext>
      </dgm:extLst>
    </dgm:pt>
    <dgm:pt modelId="{F5D64D2E-45CB-4428-BC7D-8E4D0CFAB2ED}" type="pres">
      <dgm:prSet presAssocID="{E3A70E51-B51D-44DA-A01F-846F9DA08129}" presName="spaceRect" presStyleCnt="0"/>
      <dgm:spPr/>
    </dgm:pt>
    <dgm:pt modelId="{0841249E-5B6B-4834-974A-E0E999D0E0DD}" type="pres">
      <dgm:prSet presAssocID="{E3A70E51-B51D-44DA-A01F-846F9DA08129}" presName="parTx" presStyleLbl="revTx" presStyleIdx="1" presStyleCnt="5">
        <dgm:presLayoutVars>
          <dgm:chMax val="0"/>
          <dgm:chPref val="0"/>
        </dgm:presLayoutVars>
      </dgm:prSet>
      <dgm:spPr/>
    </dgm:pt>
    <dgm:pt modelId="{2F41F713-41E5-4538-9C34-FADCE658223E}" type="pres">
      <dgm:prSet presAssocID="{C218CA75-32EF-479D-B8F3-18CEF44FEC21}" presName="sibTrans" presStyleCnt="0"/>
      <dgm:spPr/>
    </dgm:pt>
    <dgm:pt modelId="{6453B217-89EA-454E-B92E-1F525FF6CBE9}" type="pres">
      <dgm:prSet presAssocID="{FB103729-9F1D-42D7-9AEC-9F97ED4E9FB2}" presName="compNode" presStyleCnt="0"/>
      <dgm:spPr/>
    </dgm:pt>
    <dgm:pt modelId="{A579C097-5778-49EA-94FA-8950710B1663}" type="pres">
      <dgm:prSet presAssocID="{FB103729-9F1D-42D7-9AEC-9F97ED4E9FB2}" presName="bgRect" presStyleLbl="bgShp" presStyleIdx="2" presStyleCnt="5"/>
      <dgm:spPr/>
    </dgm:pt>
    <dgm:pt modelId="{DD40731C-26C1-42CF-82CA-929D98651D54}" type="pres">
      <dgm:prSet presAssocID="{FB103729-9F1D-42D7-9AEC-9F97ED4E9FB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ED007654-FCF5-4999-845D-0F738B0EBAD2}" type="pres">
      <dgm:prSet presAssocID="{FB103729-9F1D-42D7-9AEC-9F97ED4E9FB2}" presName="spaceRect" presStyleCnt="0"/>
      <dgm:spPr/>
    </dgm:pt>
    <dgm:pt modelId="{DB99B22F-6A00-41BB-ABD8-00FEADF1CFB8}" type="pres">
      <dgm:prSet presAssocID="{FB103729-9F1D-42D7-9AEC-9F97ED4E9FB2}" presName="parTx" presStyleLbl="revTx" presStyleIdx="2" presStyleCnt="5">
        <dgm:presLayoutVars>
          <dgm:chMax val="0"/>
          <dgm:chPref val="0"/>
        </dgm:presLayoutVars>
      </dgm:prSet>
      <dgm:spPr/>
    </dgm:pt>
    <dgm:pt modelId="{0F092BF5-BBAC-4056-A12D-F8F3E19BF82B}" type="pres">
      <dgm:prSet presAssocID="{B7BE6576-51E7-481D-9C05-BDEA15331CE0}" presName="sibTrans" presStyleCnt="0"/>
      <dgm:spPr/>
    </dgm:pt>
    <dgm:pt modelId="{9084C52C-D0D7-4146-BCDF-7914D7023558}" type="pres">
      <dgm:prSet presAssocID="{FBE12794-C990-4036-8389-24880CFE4162}" presName="compNode" presStyleCnt="0"/>
      <dgm:spPr/>
    </dgm:pt>
    <dgm:pt modelId="{B840C466-8BB8-4994-96A7-6D3569090FC7}" type="pres">
      <dgm:prSet presAssocID="{FBE12794-C990-4036-8389-24880CFE4162}" presName="bgRect" presStyleLbl="bgShp" presStyleIdx="3" presStyleCnt="5"/>
      <dgm:spPr/>
    </dgm:pt>
    <dgm:pt modelId="{C66D78F1-8E41-4FB6-9610-6462483ECC4F}" type="pres">
      <dgm:prSet presAssocID="{FBE12794-C990-4036-8389-24880CFE416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Network"/>
        </a:ext>
      </dgm:extLst>
    </dgm:pt>
    <dgm:pt modelId="{56553F2C-BCE4-4136-BB38-7458E3CC2C9B}" type="pres">
      <dgm:prSet presAssocID="{FBE12794-C990-4036-8389-24880CFE4162}" presName="spaceRect" presStyleCnt="0"/>
      <dgm:spPr/>
    </dgm:pt>
    <dgm:pt modelId="{971775D8-0491-4007-8B76-9E079F4FE1D8}" type="pres">
      <dgm:prSet presAssocID="{FBE12794-C990-4036-8389-24880CFE4162}" presName="parTx" presStyleLbl="revTx" presStyleIdx="3" presStyleCnt="5">
        <dgm:presLayoutVars>
          <dgm:chMax val="0"/>
          <dgm:chPref val="0"/>
        </dgm:presLayoutVars>
      </dgm:prSet>
      <dgm:spPr/>
    </dgm:pt>
    <dgm:pt modelId="{88A43E1B-B2C7-4996-90A2-9AE5044D8170}" type="pres">
      <dgm:prSet presAssocID="{707338D3-0185-478A-9FF3-AD0BE5B26B93}" presName="sibTrans" presStyleCnt="0"/>
      <dgm:spPr/>
    </dgm:pt>
    <dgm:pt modelId="{2AD13D5B-B2D5-4B3B-8EEC-884BF2B0068E}" type="pres">
      <dgm:prSet presAssocID="{3FDFB1D3-6822-409E-A33A-47D8E6EC4961}" presName="compNode" presStyleCnt="0"/>
      <dgm:spPr/>
    </dgm:pt>
    <dgm:pt modelId="{A69351CB-0D6C-4AC3-A01E-7FD2E203A334}" type="pres">
      <dgm:prSet presAssocID="{3FDFB1D3-6822-409E-A33A-47D8E6EC4961}" presName="bgRect" presStyleLbl="bgShp" presStyleIdx="4" presStyleCnt="5"/>
      <dgm:spPr/>
    </dgm:pt>
    <dgm:pt modelId="{3FD55860-8F2E-457D-84D9-530EA7F004ED}" type="pres">
      <dgm:prSet presAssocID="{3FDFB1D3-6822-409E-A33A-47D8E6EC496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puter"/>
        </a:ext>
      </dgm:extLst>
    </dgm:pt>
    <dgm:pt modelId="{81118F0A-CE40-4DE2-9EAE-2F9F7F4BF1AC}" type="pres">
      <dgm:prSet presAssocID="{3FDFB1D3-6822-409E-A33A-47D8E6EC4961}" presName="spaceRect" presStyleCnt="0"/>
      <dgm:spPr/>
    </dgm:pt>
    <dgm:pt modelId="{9EB5A03D-7C96-46FE-B680-C442FD018227}" type="pres">
      <dgm:prSet presAssocID="{3FDFB1D3-6822-409E-A33A-47D8E6EC4961}" presName="parTx" presStyleLbl="revTx" presStyleIdx="4" presStyleCnt="5">
        <dgm:presLayoutVars>
          <dgm:chMax val="0"/>
          <dgm:chPref val="0"/>
        </dgm:presLayoutVars>
      </dgm:prSet>
      <dgm:spPr/>
    </dgm:pt>
  </dgm:ptLst>
  <dgm:cxnLst>
    <dgm:cxn modelId="{1A5FB206-6A5C-419A-98A9-88BD4029B619}" srcId="{44A38425-F329-47F1-900D-8CE9150ACF0B}" destId="{FB103729-9F1D-42D7-9AEC-9F97ED4E9FB2}" srcOrd="2" destOrd="0" parTransId="{00E8F6AE-E47E-4CBB-8FAD-840B40F903B5}" sibTransId="{B7BE6576-51E7-481D-9C05-BDEA15331CE0}"/>
    <dgm:cxn modelId="{369A5619-DE6D-4CB5-B70E-578DFB3A0E13}" type="presOf" srcId="{0872B578-F03B-4E58-A04C-F476DECC188E}" destId="{09F76C6C-07AC-4B58-A486-0169894E0421}" srcOrd="0" destOrd="0" presId="urn:microsoft.com/office/officeart/2018/2/layout/IconVerticalSolidList"/>
    <dgm:cxn modelId="{46434660-88FB-41C8-A59B-FF3622C03236}" type="presOf" srcId="{3FDFB1D3-6822-409E-A33A-47D8E6EC4961}" destId="{9EB5A03D-7C96-46FE-B680-C442FD018227}" srcOrd="0" destOrd="0" presId="urn:microsoft.com/office/officeart/2018/2/layout/IconVerticalSolidList"/>
    <dgm:cxn modelId="{1FB14344-3C03-475A-AD48-50324DE4DC52}" type="presOf" srcId="{FBE12794-C990-4036-8389-24880CFE4162}" destId="{971775D8-0491-4007-8B76-9E079F4FE1D8}" srcOrd="0" destOrd="0" presId="urn:microsoft.com/office/officeart/2018/2/layout/IconVerticalSolidList"/>
    <dgm:cxn modelId="{8721C769-CC4B-491A-8DEE-3231686CA22A}" srcId="{44A38425-F329-47F1-900D-8CE9150ACF0B}" destId="{0872B578-F03B-4E58-A04C-F476DECC188E}" srcOrd="0" destOrd="0" parTransId="{3BAA79A7-431B-4BDC-8188-1924816F46ED}" sibTransId="{D6C6E2D6-9C96-4565-A486-752B53B142C6}"/>
    <dgm:cxn modelId="{83EDCE69-1995-41F7-9C04-3D234AD94E91}" srcId="{44A38425-F329-47F1-900D-8CE9150ACF0B}" destId="{FBE12794-C990-4036-8389-24880CFE4162}" srcOrd="3" destOrd="0" parTransId="{B7F33C80-1CF7-4193-B8DA-F9FF8FCB8774}" sibTransId="{707338D3-0185-478A-9FF3-AD0BE5B26B93}"/>
    <dgm:cxn modelId="{6201C48A-3831-4D62-9D32-809A2F2924CF}" type="presOf" srcId="{44A38425-F329-47F1-900D-8CE9150ACF0B}" destId="{A28B9CC8-F0E4-402D-800B-1C6F85FB97D6}" srcOrd="0" destOrd="0" presId="urn:microsoft.com/office/officeart/2018/2/layout/IconVerticalSolidList"/>
    <dgm:cxn modelId="{EBB1D196-917F-4541-86D0-DF407743C381}" srcId="{44A38425-F329-47F1-900D-8CE9150ACF0B}" destId="{E3A70E51-B51D-44DA-A01F-846F9DA08129}" srcOrd="1" destOrd="0" parTransId="{E3EBB181-CAFA-480D-9761-3ACA46026C81}" sibTransId="{C218CA75-32EF-479D-B8F3-18CEF44FEC21}"/>
    <dgm:cxn modelId="{0023979C-4100-4703-B889-2D841EBB53CB}" type="presOf" srcId="{E3A70E51-B51D-44DA-A01F-846F9DA08129}" destId="{0841249E-5B6B-4834-974A-E0E999D0E0DD}" srcOrd="0" destOrd="0" presId="urn:microsoft.com/office/officeart/2018/2/layout/IconVerticalSolidList"/>
    <dgm:cxn modelId="{91B707E5-0FAF-47BC-8E20-6E82C0358A8C}" type="presOf" srcId="{FB103729-9F1D-42D7-9AEC-9F97ED4E9FB2}" destId="{DB99B22F-6A00-41BB-ABD8-00FEADF1CFB8}" srcOrd="0" destOrd="0" presId="urn:microsoft.com/office/officeart/2018/2/layout/IconVerticalSolidList"/>
    <dgm:cxn modelId="{77E4A8F1-D646-40E3-A028-4FB27932A396}" srcId="{44A38425-F329-47F1-900D-8CE9150ACF0B}" destId="{3FDFB1D3-6822-409E-A33A-47D8E6EC4961}" srcOrd="4" destOrd="0" parTransId="{A69936E9-3B2D-48AD-A33C-755FE025107E}" sibTransId="{D63D12A9-A027-4800-A6F5-8CB0694427AE}"/>
    <dgm:cxn modelId="{6EE2AFEA-350F-4B7C-A499-2AB72D76B2F5}" type="presParOf" srcId="{A28B9CC8-F0E4-402D-800B-1C6F85FB97D6}" destId="{8C1E72A8-06D4-41CE-A77C-06CDF6A42FA9}" srcOrd="0" destOrd="0" presId="urn:microsoft.com/office/officeart/2018/2/layout/IconVerticalSolidList"/>
    <dgm:cxn modelId="{0588C2D3-AC76-4A1D-9C19-5F97178BF09A}" type="presParOf" srcId="{8C1E72A8-06D4-41CE-A77C-06CDF6A42FA9}" destId="{1D8DA6B4-E3FC-47DE-AE90-DA17624618BE}" srcOrd="0" destOrd="0" presId="urn:microsoft.com/office/officeart/2018/2/layout/IconVerticalSolidList"/>
    <dgm:cxn modelId="{70A956FB-B490-4EF9-BB0B-4E69D3E095FD}" type="presParOf" srcId="{8C1E72A8-06D4-41CE-A77C-06CDF6A42FA9}" destId="{C9438470-977A-4C3E-A1EE-EE4D87279E04}" srcOrd="1" destOrd="0" presId="urn:microsoft.com/office/officeart/2018/2/layout/IconVerticalSolidList"/>
    <dgm:cxn modelId="{51345469-FD27-41F7-9C4C-681127866BBA}" type="presParOf" srcId="{8C1E72A8-06D4-41CE-A77C-06CDF6A42FA9}" destId="{215F415C-746A-468C-A547-830D439796E2}" srcOrd="2" destOrd="0" presId="urn:microsoft.com/office/officeart/2018/2/layout/IconVerticalSolidList"/>
    <dgm:cxn modelId="{E1B907AD-0573-48AA-B2F3-444B47048B49}" type="presParOf" srcId="{8C1E72A8-06D4-41CE-A77C-06CDF6A42FA9}" destId="{09F76C6C-07AC-4B58-A486-0169894E0421}" srcOrd="3" destOrd="0" presId="urn:microsoft.com/office/officeart/2018/2/layout/IconVerticalSolidList"/>
    <dgm:cxn modelId="{AAFBC28A-45EE-454B-99CB-E98FB41CCCF6}" type="presParOf" srcId="{A28B9CC8-F0E4-402D-800B-1C6F85FB97D6}" destId="{F5BED0AC-77EC-40E5-960F-093256C4F664}" srcOrd="1" destOrd="0" presId="urn:microsoft.com/office/officeart/2018/2/layout/IconVerticalSolidList"/>
    <dgm:cxn modelId="{0EA43FE5-6637-4541-BBCF-1A20F67EDA1A}" type="presParOf" srcId="{A28B9CC8-F0E4-402D-800B-1C6F85FB97D6}" destId="{0922B56A-CE01-4689-922D-1751DA2773B9}" srcOrd="2" destOrd="0" presId="urn:microsoft.com/office/officeart/2018/2/layout/IconVerticalSolidList"/>
    <dgm:cxn modelId="{5496601B-3D67-443B-9948-EFD8548B19D9}" type="presParOf" srcId="{0922B56A-CE01-4689-922D-1751DA2773B9}" destId="{A420E3D1-65FA-4618-9EEB-89C8B159CF39}" srcOrd="0" destOrd="0" presId="urn:microsoft.com/office/officeart/2018/2/layout/IconVerticalSolidList"/>
    <dgm:cxn modelId="{4433F246-2484-49E0-AC06-4D938F115ED3}" type="presParOf" srcId="{0922B56A-CE01-4689-922D-1751DA2773B9}" destId="{9C19CD41-03A1-4115-9924-7F4390BA15F8}" srcOrd="1" destOrd="0" presId="urn:microsoft.com/office/officeart/2018/2/layout/IconVerticalSolidList"/>
    <dgm:cxn modelId="{C6CB7E2E-AD3B-4480-BDB6-739135F4970F}" type="presParOf" srcId="{0922B56A-CE01-4689-922D-1751DA2773B9}" destId="{F5D64D2E-45CB-4428-BC7D-8E4D0CFAB2ED}" srcOrd="2" destOrd="0" presId="urn:microsoft.com/office/officeart/2018/2/layout/IconVerticalSolidList"/>
    <dgm:cxn modelId="{6734D356-A918-4925-B3D4-4A49929E5FD5}" type="presParOf" srcId="{0922B56A-CE01-4689-922D-1751DA2773B9}" destId="{0841249E-5B6B-4834-974A-E0E999D0E0DD}" srcOrd="3" destOrd="0" presId="urn:microsoft.com/office/officeart/2018/2/layout/IconVerticalSolidList"/>
    <dgm:cxn modelId="{1E0E94D1-B6FF-4DE7-B528-D1A6D882144B}" type="presParOf" srcId="{A28B9CC8-F0E4-402D-800B-1C6F85FB97D6}" destId="{2F41F713-41E5-4538-9C34-FADCE658223E}" srcOrd="3" destOrd="0" presId="urn:microsoft.com/office/officeart/2018/2/layout/IconVerticalSolidList"/>
    <dgm:cxn modelId="{1D64617F-27D1-4432-92E5-297AE8E83D1D}" type="presParOf" srcId="{A28B9CC8-F0E4-402D-800B-1C6F85FB97D6}" destId="{6453B217-89EA-454E-B92E-1F525FF6CBE9}" srcOrd="4" destOrd="0" presId="urn:microsoft.com/office/officeart/2018/2/layout/IconVerticalSolidList"/>
    <dgm:cxn modelId="{F5FBA264-4BDC-494F-A46B-FF919756B897}" type="presParOf" srcId="{6453B217-89EA-454E-B92E-1F525FF6CBE9}" destId="{A579C097-5778-49EA-94FA-8950710B1663}" srcOrd="0" destOrd="0" presId="urn:microsoft.com/office/officeart/2018/2/layout/IconVerticalSolidList"/>
    <dgm:cxn modelId="{0CBBBFB0-9A67-44C9-BF11-3A35B19141D6}" type="presParOf" srcId="{6453B217-89EA-454E-B92E-1F525FF6CBE9}" destId="{DD40731C-26C1-42CF-82CA-929D98651D54}" srcOrd="1" destOrd="0" presId="urn:microsoft.com/office/officeart/2018/2/layout/IconVerticalSolidList"/>
    <dgm:cxn modelId="{47737710-B154-4C0F-9DC3-62B72F24DAEF}" type="presParOf" srcId="{6453B217-89EA-454E-B92E-1F525FF6CBE9}" destId="{ED007654-FCF5-4999-845D-0F738B0EBAD2}" srcOrd="2" destOrd="0" presId="urn:microsoft.com/office/officeart/2018/2/layout/IconVerticalSolidList"/>
    <dgm:cxn modelId="{2DD0F573-6142-41D3-A5D2-12B257A482F5}" type="presParOf" srcId="{6453B217-89EA-454E-B92E-1F525FF6CBE9}" destId="{DB99B22F-6A00-41BB-ABD8-00FEADF1CFB8}" srcOrd="3" destOrd="0" presId="urn:microsoft.com/office/officeart/2018/2/layout/IconVerticalSolidList"/>
    <dgm:cxn modelId="{20F07E1C-C76A-460A-8E91-094BFA69786B}" type="presParOf" srcId="{A28B9CC8-F0E4-402D-800B-1C6F85FB97D6}" destId="{0F092BF5-BBAC-4056-A12D-F8F3E19BF82B}" srcOrd="5" destOrd="0" presId="urn:microsoft.com/office/officeart/2018/2/layout/IconVerticalSolidList"/>
    <dgm:cxn modelId="{02984FA1-FD9D-4FF6-A8A6-F0D25305ED16}" type="presParOf" srcId="{A28B9CC8-F0E4-402D-800B-1C6F85FB97D6}" destId="{9084C52C-D0D7-4146-BCDF-7914D7023558}" srcOrd="6" destOrd="0" presId="urn:microsoft.com/office/officeart/2018/2/layout/IconVerticalSolidList"/>
    <dgm:cxn modelId="{9DECEDEE-F4C3-45B7-AD93-DED6202B8B34}" type="presParOf" srcId="{9084C52C-D0D7-4146-BCDF-7914D7023558}" destId="{B840C466-8BB8-4994-96A7-6D3569090FC7}" srcOrd="0" destOrd="0" presId="urn:microsoft.com/office/officeart/2018/2/layout/IconVerticalSolidList"/>
    <dgm:cxn modelId="{D5BC363E-9305-4C96-AB5B-4A223A1CF15D}" type="presParOf" srcId="{9084C52C-D0D7-4146-BCDF-7914D7023558}" destId="{C66D78F1-8E41-4FB6-9610-6462483ECC4F}" srcOrd="1" destOrd="0" presId="urn:microsoft.com/office/officeart/2018/2/layout/IconVerticalSolidList"/>
    <dgm:cxn modelId="{3A1F9ABC-9EE0-4309-AFB7-D506F2B66E90}" type="presParOf" srcId="{9084C52C-D0D7-4146-BCDF-7914D7023558}" destId="{56553F2C-BCE4-4136-BB38-7458E3CC2C9B}" srcOrd="2" destOrd="0" presId="urn:microsoft.com/office/officeart/2018/2/layout/IconVerticalSolidList"/>
    <dgm:cxn modelId="{4C8E761F-CBE6-43E9-B66D-14A15494EAA9}" type="presParOf" srcId="{9084C52C-D0D7-4146-BCDF-7914D7023558}" destId="{971775D8-0491-4007-8B76-9E079F4FE1D8}" srcOrd="3" destOrd="0" presId="urn:microsoft.com/office/officeart/2018/2/layout/IconVerticalSolidList"/>
    <dgm:cxn modelId="{84F58E3B-692F-4024-8AE0-BB0B23A2A7F3}" type="presParOf" srcId="{A28B9CC8-F0E4-402D-800B-1C6F85FB97D6}" destId="{88A43E1B-B2C7-4996-90A2-9AE5044D8170}" srcOrd="7" destOrd="0" presId="urn:microsoft.com/office/officeart/2018/2/layout/IconVerticalSolidList"/>
    <dgm:cxn modelId="{3B21858C-262A-44CA-AF8A-BD6FC213E704}" type="presParOf" srcId="{A28B9CC8-F0E4-402D-800B-1C6F85FB97D6}" destId="{2AD13D5B-B2D5-4B3B-8EEC-884BF2B0068E}" srcOrd="8" destOrd="0" presId="urn:microsoft.com/office/officeart/2018/2/layout/IconVerticalSolidList"/>
    <dgm:cxn modelId="{908CE79B-CA2D-4491-9488-C10D717FE138}" type="presParOf" srcId="{2AD13D5B-B2D5-4B3B-8EEC-884BF2B0068E}" destId="{A69351CB-0D6C-4AC3-A01E-7FD2E203A334}" srcOrd="0" destOrd="0" presId="urn:microsoft.com/office/officeart/2018/2/layout/IconVerticalSolidList"/>
    <dgm:cxn modelId="{6985D8FE-1212-41E8-A8A0-87A1AED1DF1C}" type="presParOf" srcId="{2AD13D5B-B2D5-4B3B-8EEC-884BF2B0068E}" destId="{3FD55860-8F2E-457D-84D9-530EA7F004ED}" srcOrd="1" destOrd="0" presId="urn:microsoft.com/office/officeart/2018/2/layout/IconVerticalSolidList"/>
    <dgm:cxn modelId="{A92E3701-49EC-4643-BE83-F8AB07E99CB1}" type="presParOf" srcId="{2AD13D5B-B2D5-4B3B-8EEC-884BF2B0068E}" destId="{81118F0A-CE40-4DE2-9EAE-2F9F7F4BF1AC}" srcOrd="2" destOrd="0" presId="urn:microsoft.com/office/officeart/2018/2/layout/IconVerticalSolidList"/>
    <dgm:cxn modelId="{8D81D52F-CDDC-4DD0-ACD1-491DD6677C96}" type="presParOf" srcId="{2AD13D5B-B2D5-4B3B-8EEC-884BF2B0068E}" destId="{9EB5A03D-7C96-46FE-B680-C442FD01822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5F8A86-3DAB-4E5E-82F5-4B51BAF547F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918C076-A836-4DF4-B3DE-EE224C324931}">
      <dgm:prSet/>
      <dgm:spPr/>
      <dgm:t>
        <a:bodyPr/>
        <a:lstStyle/>
        <a:p>
          <a:pPr>
            <a:lnSpc>
              <a:spcPct val="100000"/>
            </a:lnSpc>
          </a:pPr>
          <a:r>
            <a:rPr lang="en-US" dirty="0"/>
            <a:t>Efficient Net is a convolutional neural network architecture and scaling method that uniformly scales all dimensions of depth, width, or resolution using a compound coefficient.</a:t>
          </a:r>
        </a:p>
      </dgm:t>
    </dgm:pt>
    <dgm:pt modelId="{1E9011F2-F27D-4362-BB8A-C7FF1B40CDFF}" type="parTrans" cxnId="{CE8CFCF7-1F98-4680-BF5D-784C7857332B}">
      <dgm:prSet/>
      <dgm:spPr/>
      <dgm:t>
        <a:bodyPr/>
        <a:lstStyle/>
        <a:p>
          <a:endParaRPr lang="en-US"/>
        </a:p>
      </dgm:t>
    </dgm:pt>
    <dgm:pt modelId="{FF8047AB-37C3-43E4-9931-F0E421D5DC04}" type="sibTrans" cxnId="{CE8CFCF7-1F98-4680-BF5D-784C7857332B}">
      <dgm:prSet/>
      <dgm:spPr/>
      <dgm:t>
        <a:bodyPr/>
        <a:lstStyle/>
        <a:p>
          <a:endParaRPr lang="en-US"/>
        </a:p>
      </dgm:t>
    </dgm:pt>
    <dgm:pt modelId="{9BE31AF1-7739-4B5A-BD0E-29F201771A12}">
      <dgm:prSet/>
      <dgm:spPr/>
      <dgm:t>
        <a:bodyPr/>
        <a:lstStyle/>
        <a:p>
          <a:pPr>
            <a:lnSpc>
              <a:spcPct val="100000"/>
            </a:lnSpc>
          </a:pPr>
          <a:r>
            <a:rPr lang="en-US" dirty="0"/>
            <a:t>The compound scaling method is justified by the intuition that if the input image is bigger, then the network needs more layers to increase the receptive field and more channels to capture more fine-grained patterns on the bigger image</a:t>
          </a:r>
        </a:p>
      </dgm:t>
    </dgm:pt>
    <dgm:pt modelId="{FB1BB4E2-05FE-4EDD-BBDA-8B8C5B38704B}" type="parTrans" cxnId="{C7063051-0A64-48E4-805C-ED0DA4C7BA01}">
      <dgm:prSet/>
      <dgm:spPr/>
      <dgm:t>
        <a:bodyPr/>
        <a:lstStyle/>
        <a:p>
          <a:endParaRPr lang="en-US"/>
        </a:p>
      </dgm:t>
    </dgm:pt>
    <dgm:pt modelId="{D327A1E4-284F-43B7-8685-1D0F7ED0E233}" type="sibTrans" cxnId="{C7063051-0A64-48E4-805C-ED0DA4C7BA01}">
      <dgm:prSet/>
      <dgm:spPr/>
      <dgm:t>
        <a:bodyPr/>
        <a:lstStyle/>
        <a:p>
          <a:endParaRPr lang="en-US"/>
        </a:p>
      </dgm:t>
    </dgm:pt>
    <dgm:pt modelId="{DA2CAA73-F972-4B5A-AC05-DC3808F075B2}">
      <dgm:prSet/>
      <dgm:spPr/>
      <dgm:t>
        <a:bodyPr/>
        <a:lstStyle/>
        <a:p>
          <a:pPr>
            <a:lnSpc>
              <a:spcPct val="100000"/>
            </a:lnSpc>
          </a:pPr>
          <a:r>
            <a:rPr lang="en-US"/>
            <a:t>This is based on a modular architecture </a:t>
          </a:r>
        </a:p>
      </dgm:t>
    </dgm:pt>
    <dgm:pt modelId="{0800AF85-62FE-4FCF-AEDA-EB77189E3120}" type="parTrans" cxnId="{6D0B3D50-9ABF-416A-86F2-A96A44769645}">
      <dgm:prSet/>
      <dgm:spPr/>
      <dgm:t>
        <a:bodyPr/>
        <a:lstStyle/>
        <a:p>
          <a:endParaRPr lang="en-US"/>
        </a:p>
      </dgm:t>
    </dgm:pt>
    <dgm:pt modelId="{C35CA891-98DB-4F35-8360-BB54A768353A}" type="sibTrans" cxnId="{6D0B3D50-9ABF-416A-86F2-A96A44769645}">
      <dgm:prSet/>
      <dgm:spPr/>
      <dgm:t>
        <a:bodyPr/>
        <a:lstStyle/>
        <a:p>
          <a:endParaRPr lang="en-US"/>
        </a:p>
      </dgm:t>
    </dgm:pt>
    <dgm:pt modelId="{3678AC29-7E60-4B46-860C-C48B1C5487A2}" type="pres">
      <dgm:prSet presAssocID="{AF5F8A86-3DAB-4E5E-82F5-4B51BAF547FE}" presName="root" presStyleCnt="0">
        <dgm:presLayoutVars>
          <dgm:dir/>
          <dgm:resizeHandles val="exact"/>
        </dgm:presLayoutVars>
      </dgm:prSet>
      <dgm:spPr/>
    </dgm:pt>
    <dgm:pt modelId="{71AFC8F8-8641-492E-AC2B-AAEBB7602889}" type="pres">
      <dgm:prSet presAssocID="{9918C076-A836-4DF4-B3DE-EE224C324931}" presName="compNode" presStyleCnt="0"/>
      <dgm:spPr/>
    </dgm:pt>
    <dgm:pt modelId="{2FDC2664-3324-46FF-AEC2-6413743B5136}" type="pres">
      <dgm:prSet presAssocID="{9918C076-A836-4DF4-B3DE-EE224C324931}" presName="bgRect" presStyleLbl="bgShp" presStyleIdx="0" presStyleCnt="3"/>
      <dgm:spPr/>
    </dgm:pt>
    <dgm:pt modelId="{CCBBE87B-D5E8-4ABD-BA64-9CACBC43C4C5}" type="pres">
      <dgm:prSet presAssocID="{9918C076-A836-4DF4-B3DE-EE224C32493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21692BB4-623F-43B2-AC61-4BDB0617E0DE}" type="pres">
      <dgm:prSet presAssocID="{9918C076-A836-4DF4-B3DE-EE224C324931}" presName="spaceRect" presStyleCnt="0"/>
      <dgm:spPr/>
    </dgm:pt>
    <dgm:pt modelId="{749978F3-7958-4DB1-A4BC-C9C15FD1193D}" type="pres">
      <dgm:prSet presAssocID="{9918C076-A836-4DF4-B3DE-EE224C324931}" presName="parTx" presStyleLbl="revTx" presStyleIdx="0" presStyleCnt="3">
        <dgm:presLayoutVars>
          <dgm:chMax val="0"/>
          <dgm:chPref val="0"/>
        </dgm:presLayoutVars>
      </dgm:prSet>
      <dgm:spPr/>
    </dgm:pt>
    <dgm:pt modelId="{23A6A516-E828-4257-B72D-1BD814C6290A}" type="pres">
      <dgm:prSet presAssocID="{FF8047AB-37C3-43E4-9931-F0E421D5DC04}" presName="sibTrans" presStyleCnt="0"/>
      <dgm:spPr/>
    </dgm:pt>
    <dgm:pt modelId="{2090B74A-917B-4B80-8A4C-DDCA9F6FC8E8}" type="pres">
      <dgm:prSet presAssocID="{9BE31AF1-7739-4B5A-BD0E-29F201771A12}" presName="compNode" presStyleCnt="0"/>
      <dgm:spPr/>
    </dgm:pt>
    <dgm:pt modelId="{72EFBAE2-4408-457B-B1C7-9E61588A547D}" type="pres">
      <dgm:prSet presAssocID="{9BE31AF1-7739-4B5A-BD0E-29F201771A12}" presName="bgRect" presStyleLbl="bgShp" presStyleIdx="1" presStyleCnt="3"/>
      <dgm:spPr/>
    </dgm:pt>
    <dgm:pt modelId="{CF3F6E48-7ABB-4623-AC0F-62A8D4EBE9CA}" type="pres">
      <dgm:prSet presAssocID="{9BE31AF1-7739-4B5A-BD0E-29F201771A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ximize"/>
        </a:ext>
      </dgm:extLst>
    </dgm:pt>
    <dgm:pt modelId="{E573E7D6-B604-48A6-8038-62EC14E3A461}" type="pres">
      <dgm:prSet presAssocID="{9BE31AF1-7739-4B5A-BD0E-29F201771A12}" presName="spaceRect" presStyleCnt="0"/>
      <dgm:spPr/>
    </dgm:pt>
    <dgm:pt modelId="{1D9F3385-B83E-40B2-BBC6-F5CEA76A5A2F}" type="pres">
      <dgm:prSet presAssocID="{9BE31AF1-7739-4B5A-BD0E-29F201771A12}" presName="parTx" presStyleLbl="revTx" presStyleIdx="1" presStyleCnt="3">
        <dgm:presLayoutVars>
          <dgm:chMax val="0"/>
          <dgm:chPref val="0"/>
        </dgm:presLayoutVars>
      </dgm:prSet>
      <dgm:spPr/>
    </dgm:pt>
    <dgm:pt modelId="{A827AB3C-C50E-4309-B9D1-11722C37528F}" type="pres">
      <dgm:prSet presAssocID="{D327A1E4-284F-43B7-8685-1D0F7ED0E233}" presName="sibTrans" presStyleCnt="0"/>
      <dgm:spPr/>
    </dgm:pt>
    <dgm:pt modelId="{300D8696-EF11-4FDB-BEB8-A80473B843B7}" type="pres">
      <dgm:prSet presAssocID="{DA2CAA73-F972-4B5A-AC05-DC3808F075B2}" presName="compNode" presStyleCnt="0"/>
      <dgm:spPr/>
    </dgm:pt>
    <dgm:pt modelId="{5CEB4342-9A94-4BD0-B922-1F3A5BCA0050}" type="pres">
      <dgm:prSet presAssocID="{DA2CAA73-F972-4B5A-AC05-DC3808F075B2}" presName="bgRect" presStyleLbl="bgShp" presStyleIdx="2" presStyleCnt="3"/>
      <dgm:spPr/>
    </dgm:pt>
    <dgm:pt modelId="{2BBB21E2-53FA-416B-A6A9-6306C36C3502}" type="pres">
      <dgm:prSet presAssocID="{DA2CAA73-F972-4B5A-AC05-DC3808F075B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4B9269EB-2A91-4821-929E-281006327823}" type="pres">
      <dgm:prSet presAssocID="{DA2CAA73-F972-4B5A-AC05-DC3808F075B2}" presName="spaceRect" presStyleCnt="0"/>
      <dgm:spPr/>
    </dgm:pt>
    <dgm:pt modelId="{F1DEF10E-F050-4761-A012-CBE86B62C473}" type="pres">
      <dgm:prSet presAssocID="{DA2CAA73-F972-4B5A-AC05-DC3808F075B2}" presName="parTx" presStyleLbl="revTx" presStyleIdx="2" presStyleCnt="3">
        <dgm:presLayoutVars>
          <dgm:chMax val="0"/>
          <dgm:chPref val="0"/>
        </dgm:presLayoutVars>
      </dgm:prSet>
      <dgm:spPr/>
    </dgm:pt>
  </dgm:ptLst>
  <dgm:cxnLst>
    <dgm:cxn modelId="{A360B02E-BD61-42CD-AC36-F668A686FA34}" type="presOf" srcId="{9918C076-A836-4DF4-B3DE-EE224C324931}" destId="{749978F3-7958-4DB1-A4BC-C9C15FD1193D}" srcOrd="0" destOrd="0" presId="urn:microsoft.com/office/officeart/2018/2/layout/IconVerticalSolidList"/>
    <dgm:cxn modelId="{6D0B3D50-9ABF-416A-86F2-A96A44769645}" srcId="{AF5F8A86-3DAB-4E5E-82F5-4B51BAF547FE}" destId="{DA2CAA73-F972-4B5A-AC05-DC3808F075B2}" srcOrd="2" destOrd="0" parTransId="{0800AF85-62FE-4FCF-AEDA-EB77189E3120}" sibTransId="{C35CA891-98DB-4F35-8360-BB54A768353A}"/>
    <dgm:cxn modelId="{C7063051-0A64-48E4-805C-ED0DA4C7BA01}" srcId="{AF5F8A86-3DAB-4E5E-82F5-4B51BAF547FE}" destId="{9BE31AF1-7739-4B5A-BD0E-29F201771A12}" srcOrd="1" destOrd="0" parTransId="{FB1BB4E2-05FE-4EDD-BBDA-8B8C5B38704B}" sibTransId="{D327A1E4-284F-43B7-8685-1D0F7ED0E233}"/>
    <dgm:cxn modelId="{16573276-55A6-4A58-A982-0064C3B355B4}" type="presOf" srcId="{DA2CAA73-F972-4B5A-AC05-DC3808F075B2}" destId="{F1DEF10E-F050-4761-A012-CBE86B62C473}" srcOrd="0" destOrd="0" presId="urn:microsoft.com/office/officeart/2018/2/layout/IconVerticalSolidList"/>
    <dgm:cxn modelId="{0B44E158-91FD-452B-9E68-BDB274653E2A}" type="presOf" srcId="{AF5F8A86-3DAB-4E5E-82F5-4B51BAF547FE}" destId="{3678AC29-7E60-4B46-860C-C48B1C5487A2}" srcOrd="0" destOrd="0" presId="urn:microsoft.com/office/officeart/2018/2/layout/IconVerticalSolidList"/>
    <dgm:cxn modelId="{07FC5AEF-7E1E-4DFE-A938-486F2EE2BEF7}" type="presOf" srcId="{9BE31AF1-7739-4B5A-BD0E-29F201771A12}" destId="{1D9F3385-B83E-40B2-BBC6-F5CEA76A5A2F}" srcOrd="0" destOrd="0" presId="urn:microsoft.com/office/officeart/2018/2/layout/IconVerticalSolidList"/>
    <dgm:cxn modelId="{CE8CFCF7-1F98-4680-BF5D-784C7857332B}" srcId="{AF5F8A86-3DAB-4E5E-82F5-4B51BAF547FE}" destId="{9918C076-A836-4DF4-B3DE-EE224C324931}" srcOrd="0" destOrd="0" parTransId="{1E9011F2-F27D-4362-BB8A-C7FF1B40CDFF}" sibTransId="{FF8047AB-37C3-43E4-9931-F0E421D5DC04}"/>
    <dgm:cxn modelId="{E695A03E-2AA6-418A-90F4-4D045E5D787A}" type="presParOf" srcId="{3678AC29-7E60-4B46-860C-C48B1C5487A2}" destId="{71AFC8F8-8641-492E-AC2B-AAEBB7602889}" srcOrd="0" destOrd="0" presId="urn:microsoft.com/office/officeart/2018/2/layout/IconVerticalSolidList"/>
    <dgm:cxn modelId="{B9F7F59C-CE5D-4803-A5A5-FEC490DA801D}" type="presParOf" srcId="{71AFC8F8-8641-492E-AC2B-AAEBB7602889}" destId="{2FDC2664-3324-46FF-AEC2-6413743B5136}" srcOrd="0" destOrd="0" presId="urn:microsoft.com/office/officeart/2018/2/layout/IconVerticalSolidList"/>
    <dgm:cxn modelId="{21E9E3CB-19CD-4CFD-B524-1597386F794F}" type="presParOf" srcId="{71AFC8F8-8641-492E-AC2B-AAEBB7602889}" destId="{CCBBE87B-D5E8-4ABD-BA64-9CACBC43C4C5}" srcOrd="1" destOrd="0" presId="urn:microsoft.com/office/officeart/2018/2/layout/IconVerticalSolidList"/>
    <dgm:cxn modelId="{7DD42CDA-E0F6-4A58-A771-8CC6305A9014}" type="presParOf" srcId="{71AFC8F8-8641-492E-AC2B-AAEBB7602889}" destId="{21692BB4-623F-43B2-AC61-4BDB0617E0DE}" srcOrd="2" destOrd="0" presId="urn:microsoft.com/office/officeart/2018/2/layout/IconVerticalSolidList"/>
    <dgm:cxn modelId="{7A27FB52-36AE-4744-908F-F46938CD5170}" type="presParOf" srcId="{71AFC8F8-8641-492E-AC2B-AAEBB7602889}" destId="{749978F3-7958-4DB1-A4BC-C9C15FD1193D}" srcOrd="3" destOrd="0" presId="urn:microsoft.com/office/officeart/2018/2/layout/IconVerticalSolidList"/>
    <dgm:cxn modelId="{7F5B19B3-2FEB-4AFE-BC80-695CF078A80E}" type="presParOf" srcId="{3678AC29-7E60-4B46-860C-C48B1C5487A2}" destId="{23A6A516-E828-4257-B72D-1BD814C6290A}" srcOrd="1" destOrd="0" presId="urn:microsoft.com/office/officeart/2018/2/layout/IconVerticalSolidList"/>
    <dgm:cxn modelId="{2E439456-D5FD-4B89-AE41-058F16D59300}" type="presParOf" srcId="{3678AC29-7E60-4B46-860C-C48B1C5487A2}" destId="{2090B74A-917B-4B80-8A4C-DDCA9F6FC8E8}" srcOrd="2" destOrd="0" presId="urn:microsoft.com/office/officeart/2018/2/layout/IconVerticalSolidList"/>
    <dgm:cxn modelId="{056D8C79-8B27-489C-94BD-9649F4881670}" type="presParOf" srcId="{2090B74A-917B-4B80-8A4C-DDCA9F6FC8E8}" destId="{72EFBAE2-4408-457B-B1C7-9E61588A547D}" srcOrd="0" destOrd="0" presId="urn:microsoft.com/office/officeart/2018/2/layout/IconVerticalSolidList"/>
    <dgm:cxn modelId="{34CC0721-9B3A-41FB-9284-58B1734715DC}" type="presParOf" srcId="{2090B74A-917B-4B80-8A4C-DDCA9F6FC8E8}" destId="{CF3F6E48-7ABB-4623-AC0F-62A8D4EBE9CA}" srcOrd="1" destOrd="0" presId="urn:microsoft.com/office/officeart/2018/2/layout/IconVerticalSolidList"/>
    <dgm:cxn modelId="{71DF8055-C590-46EA-BF7E-2E531F4633B1}" type="presParOf" srcId="{2090B74A-917B-4B80-8A4C-DDCA9F6FC8E8}" destId="{E573E7D6-B604-48A6-8038-62EC14E3A461}" srcOrd="2" destOrd="0" presId="urn:microsoft.com/office/officeart/2018/2/layout/IconVerticalSolidList"/>
    <dgm:cxn modelId="{A5E0969D-E5C8-4D04-AF46-351AAB9E3FC7}" type="presParOf" srcId="{2090B74A-917B-4B80-8A4C-DDCA9F6FC8E8}" destId="{1D9F3385-B83E-40B2-BBC6-F5CEA76A5A2F}" srcOrd="3" destOrd="0" presId="urn:microsoft.com/office/officeart/2018/2/layout/IconVerticalSolidList"/>
    <dgm:cxn modelId="{E042A4A6-22C2-46D7-BDD9-4627A84B1AB7}" type="presParOf" srcId="{3678AC29-7E60-4B46-860C-C48B1C5487A2}" destId="{A827AB3C-C50E-4309-B9D1-11722C37528F}" srcOrd="3" destOrd="0" presId="urn:microsoft.com/office/officeart/2018/2/layout/IconVerticalSolidList"/>
    <dgm:cxn modelId="{6727BE33-D375-4B3B-BEE2-0227ACFC1464}" type="presParOf" srcId="{3678AC29-7E60-4B46-860C-C48B1C5487A2}" destId="{300D8696-EF11-4FDB-BEB8-A80473B843B7}" srcOrd="4" destOrd="0" presId="urn:microsoft.com/office/officeart/2018/2/layout/IconVerticalSolidList"/>
    <dgm:cxn modelId="{30058B6F-2070-4472-8810-95FB9354A7A6}" type="presParOf" srcId="{300D8696-EF11-4FDB-BEB8-A80473B843B7}" destId="{5CEB4342-9A94-4BD0-B922-1F3A5BCA0050}" srcOrd="0" destOrd="0" presId="urn:microsoft.com/office/officeart/2018/2/layout/IconVerticalSolidList"/>
    <dgm:cxn modelId="{D4E32F47-4D31-4E54-9A17-3AF7282C4A9E}" type="presParOf" srcId="{300D8696-EF11-4FDB-BEB8-A80473B843B7}" destId="{2BBB21E2-53FA-416B-A6A9-6306C36C3502}" srcOrd="1" destOrd="0" presId="urn:microsoft.com/office/officeart/2018/2/layout/IconVerticalSolidList"/>
    <dgm:cxn modelId="{0D5A2166-6550-4195-96B5-8558AE74698E}" type="presParOf" srcId="{300D8696-EF11-4FDB-BEB8-A80473B843B7}" destId="{4B9269EB-2A91-4821-929E-281006327823}" srcOrd="2" destOrd="0" presId="urn:microsoft.com/office/officeart/2018/2/layout/IconVerticalSolidList"/>
    <dgm:cxn modelId="{B9986AFB-8902-4227-AD31-23A30644D6E4}" type="presParOf" srcId="{300D8696-EF11-4FDB-BEB8-A80473B843B7}" destId="{F1DEF10E-F050-4761-A012-CBE86B62C47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5F8A86-3DAB-4E5E-82F5-4B51BAF547F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918C076-A836-4DF4-B3DE-EE224C324931}">
      <dgm:prSet/>
      <dgm:spPr/>
      <dgm:t>
        <a:bodyPr/>
        <a:lstStyle/>
        <a:p>
          <a:pPr>
            <a:lnSpc>
              <a:spcPct val="100000"/>
            </a:lnSpc>
          </a:pPr>
          <a:r>
            <a:rPr lang="en-US" dirty="0"/>
            <a:t>Reg-Net is not a single architecture, it is a design space defined as a regulatory module for ResNet</a:t>
          </a:r>
        </a:p>
      </dgm:t>
    </dgm:pt>
    <dgm:pt modelId="{1E9011F2-F27D-4362-BB8A-C7FF1B40CDFF}" type="parTrans" cxnId="{CE8CFCF7-1F98-4680-BF5D-784C7857332B}">
      <dgm:prSet/>
      <dgm:spPr/>
      <dgm:t>
        <a:bodyPr/>
        <a:lstStyle/>
        <a:p>
          <a:endParaRPr lang="en-US"/>
        </a:p>
      </dgm:t>
    </dgm:pt>
    <dgm:pt modelId="{FF8047AB-37C3-43E4-9931-F0E421D5DC04}" type="sibTrans" cxnId="{CE8CFCF7-1F98-4680-BF5D-784C7857332B}">
      <dgm:prSet/>
      <dgm:spPr/>
      <dgm:t>
        <a:bodyPr/>
        <a:lstStyle/>
        <a:p>
          <a:endParaRPr lang="en-US"/>
        </a:p>
      </dgm:t>
    </dgm:pt>
    <dgm:pt modelId="{9BE31AF1-7739-4B5A-BD0E-29F201771A12}">
      <dgm:prSet/>
      <dgm:spPr/>
      <dgm:t>
        <a:bodyPr/>
        <a:lstStyle/>
        <a:p>
          <a:pPr>
            <a:lnSpc>
              <a:spcPct val="100000"/>
            </a:lnSpc>
          </a:pPr>
          <a:r>
            <a:rPr lang="en-US" dirty="0"/>
            <a:t>Based on concept of using a Bottleneck Residual Block </a:t>
          </a:r>
        </a:p>
        <a:p>
          <a:pPr>
            <a:lnSpc>
              <a:spcPct val="100000"/>
            </a:lnSpc>
          </a:pPr>
          <a:r>
            <a:rPr lang="en-US" dirty="0"/>
            <a:t>1. A variant of the residual block that utilizes 1x1 convolutions to create a bottleneck.</a:t>
          </a:r>
        </a:p>
        <a:p>
          <a:pPr>
            <a:lnSpc>
              <a:spcPct val="100000"/>
            </a:lnSpc>
          </a:pPr>
          <a:r>
            <a:rPr lang="en-US" dirty="0"/>
            <a:t>2. Reduces the number of parameters and matrix multiplications to increase depth</a:t>
          </a:r>
        </a:p>
      </dgm:t>
    </dgm:pt>
    <dgm:pt modelId="{FB1BB4E2-05FE-4EDD-BBDA-8B8C5B38704B}" type="parTrans" cxnId="{C7063051-0A64-48E4-805C-ED0DA4C7BA01}">
      <dgm:prSet/>
      <dgm:spPr/>
      <dgm:t>
        <a:bodyPr/>
        <a:lstStyle/>
        <a:p>
          <a:endParaRPr lang="en-US"/>
        </a:p>
      </dgm:t>
    </dgm:pt>
    <dgm:pt modelId="{D327A1E4-284F-43B7-8685-1D0F7ED0E233}" type="sibTrans" cxnId="{C7063051-0A64-48E4-805C-ED0DA4C7BA01}">
      <dgm:prSet/>
      <dgm:spPr/>
      <dgm:t>
        <a:bodyPr/>
        <a:lstStyle/>
        <a:p>
          <a:endParaRPr lang="en-US"/>
        </a:p>
      </dgm:t>
    </dgm:pt>
    <dgm:pt modelId="{DA2CAA73-F972-4B5A-AC05-DC3808F075B2}">
      <dgm:prSet/>
      <dgm:spPr/>
      <dgm:t>
        <a:bodyPr/>
        <a:lstStyle/>
        <a:p>
          <a:pPr>
            <a:lnSpc>
              <a:spcPct val="100000"/>
            </a:lnSpc>
          </a:pPr>
          <a:r>
            <a:rPr lang="en-US" b="1" dirty="0"/>
            <a:t>Note</a:t>
          </a:r>
          <a:r>
            <a:rPr lang="en-US" dirty="0"/>
            <a:t>: The quantization function is represented as a linear combination of several Sigmoid functions with learnable biases and scales that could be learned in a lossless and end-to-end manner via continuous relaxation of the steepness of Sigmoid functions</a:t>
          </a:r>
        </a:p>
      </dgm:t>
    </dgm:pt>
    <dgm:pt modelId="{0800AF85-62FE-4FCF-AEDA-EB77189E3120}" type="parTrans" cxnId="{6D0B3D50-9ABF-416A-86F2-A96A44769645}">
      <dgm:prSet/>
      <dgm:spPr/>
      <dgm:t>
        <a:bodyPr/>
        <a:lstStyle/>
        <a:p>
          <a:endParaRPr lang="en-US"/>
        </a:p>
      </dgm:t>
    </dgm:pt>
    <dgm:pt modelId="{C35CA891-98DB-4F35-8360-BB54A768353A}" type="sibTrans" cxnId="{6D0B3D50-9ABF-416A-86F2-A96A44769645}">
      <dgm:prSet/>
      <dgm:spPr/>
      <dgm:t>
        <a:bodyPr/>
        <a:lstStyle/>
        <a:p>
          <a:endParaRPr lang="en-US"/>
        </a:p>
      </dgm:t>
    </dgm:pt>
    <dgm:pt modelId="{3678AC29-7E60-4B46-860C-C48B1C5487A2}" type="pres">
      <dgm:prSet presAssocID="{AF5F8A86-3DAB-4E5E-82F5-4B51BAF547FE}" presName="root" presStyleCnt="0">
        <dgm:presLayoutVars>
          <dgm:dir/>
          <dgm:resizeHandles val="exact"/>
        </dgm:presLayoutVars>
      </dgm:prSet>
      <dgm:spPr/>
    </dgm:pt>
    <dgm:pt modelId="{71AFC8F8-8641-492E-AC2B-AAEBB7602889}" type="pres">
      <dgm:prSet presAssocID="{9918C076-A836-4DF4-B3DE-EE224C324931}" presName="compNode" presStyleCnt="0"/>
      <dgm:spPr/>
    </dgm:pt>
    <dgm:pt modelId="{2FDC2664-3324-46FF-AEC2-6413743B5136}" type="pres">
      <dgm:prSet presAssocID="{9918C076-A836-4DF4-B3DE-EE224C324931}" presName="bgRect" presStyleLbl="bgShp" presStyleIdx="0" presStyleCnt="3"/>
      <dgm:spPr/>
    </dgm:pt>
    <dgm:pt modelId="{CCBBE87B-D5E8-4ABD-BA64-9CACBC43C4C5}" type="pres">
      <dgm:prSet presAssocID="{9918C076-A836-4DF4-B3DE-EE224C32493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21692BB4-623F-43B2-AC61-4BDB0617E0DE}" type="pres">
      <dgm:prSet presAssocID="{9918C076-A836-4DF4-B3DE-EE224C324931}" presName="spaceRect" presStyleCnt="0"/>
      <dgm:spPr/>
    </dgm:pt>
    <dgm:pt modelId="{749978F3-7958-4DB1-A4BC-C9C15FD1193D}" type="pres">
      <dgm:prSet presAssocID="{9918C076-A836-4DF4-B3DE-EE224C324931}" presName="parTx" presStyleLbl="revTx" presStyleIdx="0" presStyleCnt="3">
        <dgm:presLayoutVars>
          <dgm:chMax val="0"/>
          <dgm:chPref val="0"/>
        </dgm:presLayoutVars>
      </dgm:prSet>
      <dgm:spPr/>
    </dgm:pt>
    <dgm:pt modelId="{23A6A516-E828-4257-B72D-1BD814C6290A}" type="pres">
      <dgm:prSet presAssocID="{FF8047AB-37C3-43E4-9931-F0E421D5DC04}" presName="sibTrans" presStyleCnt="0"/>
      <dgm:spPr/>
    </dgm:pt>
    <dgm:pt modelId="{2090B74A-917B-4B80-8A4C-DDCA9F6FC8E8}" type="pres">
      <dgm:prSet presAssocID="{9BE31AF1-7739-4B5A-BD0E-29F201771A12}" presName="compNode" presStyleCnt="0"/>
      <dgm:spPr/>
    </dgm:pt>
    <dgm:pt modelId="{72EFBAE2-4408-457B-B1C7-9E61588A547D}" type="pres">
      <dgm:prSet presAssocID="{9BE31AF1-7739-4B5A-BD0E-29F201771A12}" presName="bgRect" presStyleLbl="bgShp" presStyleIdx="1" presStyleCnt="3"/>
      <dgm:spPr/>
    </dgm:pt>
    <dgm:pt modelId="{CF3F6E48-7ABB-4623-AC0F-62A8D4EBE9CA}" type="pres">
      <dgm:prSet presAssocID="{9BE31AF1-7739-4B5A-BD0E-29F201771A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ximize"/>
        </a:ext>
      </dgm:extLst>
    </dgm:pt>
    <dgm:pt modelId="{E573E7D6-B604-48A6-8038-62EC14E3A461}" type="pres">
      <dgm:prSet presAssocID="{9BE31AF1-7739-4B5A-BD0E-29F201771A12}" presName="spaceRect" presStyleCnt="0"/>
      <dgm:spPr/>
    </dgm:pt>
    <dgm:pt modelId="{1D9F3385-B83E-40B2-BBC6-F5CEA76A5A2F}" type="pres">
      <dgm:prSet presAssocID="{9BE31AF1-7739-4B5A-BD0E-29F201771A12}" presName="parTx" presStyleLbl="revTx" presStyleIdx="1" presStyleCnt="3">
        <dgm:presLayoutVars>
          <dgm:chMax val="0"/>
          <dgm:chPref val="0"/>
        </dgm:presLayoutVars>
      </dgm:prSet>
      <dgm:spPr/>
    </dgm:pt>
    <dgm:pt modelId="{A827AB3C-C50E-4309-B9D1-11722C37528F}" type="pres">
      <dgm:prSet presAssocID="{D327A1E4-284F-43B7-8685-1D0F7ED0E233}" presName="sibTrans" presStyleCnt="0"/>
      <dgm:spPr/>
    </dgm:pt>
    <dgm:pt modelId="{300D8696-EF11-4FDB-BEB8-A80473B843B7}" type="pres">
      <dgm:prSet presAssocID="{DA2CAA73-F972-4B5A-AC05-DC3808F075B2}" presName="compNode" presStyleCnt="0"/>
      <dgm:spPr/>
    </dgm:pt>
    <dgm:pt modelId="{5CEB4342-9A94-4BD0-B922-1F3A5BCA0050}" type="pres">
      <dgm:prSet presAssocID="{DA2CAA73-F972-4B5A-AC05-DC3808F075B2}" presName="bgRect" presStyleLbl="bgShp" presStyleIdx="2" presStyleCnt="3"/>
      <dgm:spPr/>
    </dgm:pt>
    <dgm:pt modelId="{2BBB21E2-53FA-416B-A6A9-6306C36C3502}" type="pres">
      <dgm:prSet presAssocID="{DA2CAA73-F972-4B5A-AC05-DC3808F075B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4B9269EB-2A91-4821-929E-281006327823}" type="pres">
      <dgm:prSet presAssocID="{DA2CAA73-F972-4B5A-AC05-DC3808F075B2}" presName="spaceRect" presStyleCnt="0"/>
      <dgm:spPr/>
    </dgm:pt>
    <dgm:pt modelId="{F1DEF10E-F050-4761-A012-CBE86B62C473}" type="pres">
      <dgm:prSet presAssocID="{DA2CAA73-F972-4B5A-AC05-DC3808F075B2}" presName="parTx" presStyleLbl="revTx" presStyleIdx="2" presStyleCnt="3">
        <dgm:presLayoutVars>
          <dgm:chMax val="0"/>
          <dgm:chPref val="0"/>
        </dgm:presLayoutVars>
      </dgm:prSet>
      <dgm:spPr/>
    </dgm:pt>
  </dgm:ptLst>
  <dgm:cxnLst>
    <dgm:cxn modelId="{A360B02E-BD61-42CD-AC36-F668A686FA34}" type="presOf" srcId="{9918C076-A836-4DF4-B3DE-EE224C324931}" destId="{749978F3-7958-4DB1-A4BC-C9C15FD1193D}" srcOrd="0" destOrd="0" presId="urn:microsoft.com/office/officeart/2018/2/layout/IconVerticalSolidList"/>
    <dgm:cxn modelId="{6D0B3D50-9ABF-416A-86F2-A96A44769645}" srcId="{AF5F8A86-3DAB-4E5E-82F5-4B51BAF547FE}" destId="{DA2CAA73-F972-4B5A-AC05-DC3808F075B2}" srcOrd="2" destOrd="0" parTransId="{0800AF85-62FE-4FCF-AEDA-EB77189E3120}" sibTransId="{C35CA891-98DB-4F35-8360-BB54A768353A}"/>
    <dgm:cxn modelId="{C7063051-0A64-48E4-805C-ED0DA4C7BA01}" srcId="{AF5F8A86-3DAB-4E5E-82F5-4B51BAF547FE}" destId="{9BE31AF1-7739-4B5A-BD0E-29F201771A12}" srcOrd="1" destOrd="0" parTransId="{FB1BB4E2-05FE-4EDD-BBDA-8B8C5B38704B}" sibTransId="{D327A1E4-284F-43B7-8685-1D0F7ED0E233}"/>
    <dgm:cxn modelId="{16573276-55A6-4A58-A982-0064C3B355B4}" type="presOf" srcId="{DA2CAA73-F972-4B5A-AC05-DC3808F075B2}" destId="{F1DEF10E-F050-4761-A012-CBE86B62C473}" srcOrd="0" destOrd="0" presId="urn:microsoft.com/office/officeart/2018/2/layout/IconVerticalSolidList"/>
    <dgm:cxn modelId="{0B44E158-91FD-452B-9E68-BDB274653E2A}" type="presOf" srcId="{AF5F8A86-3DAB-4E5E-82F5-4B51BAF547FE}" destId="{3678AC29-7E60-4B46-860C-C48B1C5487A2}" srcOrd="0" destOrd="0" presId="urn:microsoft.com/office/officeart/2018/2/layout/IconVerticalSolidList"/>
    <dgm:cxn modelId="{07FC5AEF-7E1E-4DFE-A938-486F2EE2BEF7}" type="presOf" srcId="{9BE31AF1-7739-4B5A-BD0E-29F201771A12}" destId="{1D9F3385-B83E-40B2-BBC6-F5CEA76A5A2F}" srcOrd="0" destOrd="0" presId="urn:microsoft.com/office/officeart/2018/2/layout/IconVerticalSolidList"/>
    <dgm:cxn modelId="{CE8CFCF7-1F98-4680-BF5D-784C7857332B}" srcId="{AF5F8A86-3DAB-4E5E-82F5-4B51BAF547FE}" destId="{9918C076-A836-4DF4-B3DE-EE224C324931}" srcOrd="0" destOrd="0" parTransId="{1E9011F2-F27D-4362-BB8A-C7FF1B40CDFF}" sibTransId="{FF8047AB-37C3-43E4-9931-F0E421D5DC04}"/>
    <dgm:cxn modelId="{E695A03E-2AA6-418A-90F4-4D045E5D787A}" type="presParOf" srcId="{3678AC29-7E60-4B46-860C-C48B1C5487A2}" destId="{71AFC8F8-8641-492E-AC2B-AAEBB7602889}" srcOrd="0" destOrd="0" presId="urn:microsoft.com/office/officeart/2018/2/layout/IconVerticalSolidList"/>
    <dgm:cxn modelId="{B9F7F59C-CE5D-4803-A5A5-FEC490DA801D}" type="presParOf" srcId="{71AFC8F8-8641-492E-AC2B-AAEBB7602889}" destId="{2FDC2664-3324-46FF-AEC2-6413743B5136}" srcOrd="0" destOrd="0" presId="urn:microsoft.com/office/officeart/2018/2/layout/IconVerticalSolidList"/>
    <dgm:cxn modelId="{21E9E3CB-19CD-4CFD-B524-1597386F794F}" type="presParOf" srcId="{71AFC8F8-8641-492E-AC2B-AAEBB7602889}" destId="{CCBBE87B-D5E8-4ABD-BA64-9CACBC43C4C5}" srcOrd="1" destOrd="0" presId="urn:microsoft.com/office/officeart/2018/2/layout/IconVerticalSolidList"/>
    <dgm:cxn modelId="{7DD42CDA-E0F6-4A58-A771-8CC6305A9014}" type="presParOf" srcId="{71AFC8F8-8641-492E-AC2B-AAEBB7602889}" destId="{21692BB4-623F-43B2-AC61-4BDB0617E0DE}" srcOrd="2" destOrd="0" presId="urn:microsoft.com/office/officeart/2018/2/layout/IconVerticalSolidList"/>
    <dgm:cxn modelId="{7A27FB52-36AE-4744-908F-F46938CD5170}" type="presParOf" srcId="{71AFC8F8-8641-492E-AC2B-AAEBB7602889}" destId="{749978F3-7958-4DB1-A4BC-C9C15FD1193D}" srcOrd="3" destOrd="0" presId="urn:microsoft.com/office/officeart/2018/2/layout/IconVerticalSolidList"/>
    <dgm:cxn modelId="{7F5B19B3-2FEB-4AFE-BC80-695CF078A80E}" type="presParOf" srcId="{3678AC29-7E60-4B46-860C-C48B1C5487A2}" destId="{23A6A516-E828-4257-B72D-1BD814C6290A}" srcOrd="1" destOrd="0" presId="urn:microsoft.com/office/officeart/2018/2/layout/IconVerticalSolidList"/>
    <dgm:cxn modelId="{2E439456-D5FD-4B89-AE41-058F16D59300}" type="presParOf" srcId="{3678AC29-7E60-4B46-860C-C48B1C5487A2}" destId="{2090B74A-917B-4B80-8A4C-DDCA9F6FC8E8}" srcOrd="2" destOrd="0" presId="urn:microsoft.com/office/officeart/2018/2/layout/IconVerticalSolidList"/>
    <dgm:cxn modelId="{056D8C79-8B27-489C-94BD-9649F4881670}" type="presParOf" srcId="{2090B74A-917B-4B80-8A4C-DDCA9F6FC8E8}" destId="{72EFBAE2-4408-457B-B1C7-9E61588A547D}" srcOrd="0" destOrd="0" presId="urn:microsoft.com/office/officeart/2018/2/layout/IconVerticalSolidList"/>
    <dgm:cxn modelId="{34CC0721-9B3A-41FB-9284-58B1734715DC}" type="presParOf" srcId="{2090B74A-917B-4B80-8A4C-DDCA9F6FC8E8}" destId="{CF3F6E48-7ABB-4623-AC0F-62A8D4EBE9CA}" srcOrd="1" destOrd="0" presId="urn:microsoft.com/office/officeart/2018/2/layout/IconVerticalSolidList"/>
    <dgm:cxn modelId="{71DF8055-C590-46EA-BF7E-2E531F4633B1}" type="presParOf" srcId="{2090B74A-917B-4B80-8A4C-DDCA9F6FC8E8}" destId="{E573E7D6-B604-48A6-8038-62EC14E3A461}" srcOrd="2" destOrd="0" presId="urn:microsoft.com/office/officeart/2018/2/layout/IconVerticalSolidList"/>
    <dgm:cxn modelId="{A5E0969D-E5C8-4D04-AF46-351AAB9E3FC7}" type="presParOf" srcId="{2090B74A-917B-4B80-8A4C-DDCA9F6FC8E8}" destId="{1D9F3385-B83E-40B2-BBC6-F5CEA76A5A2F}" srcOrd="3" destOrd="0" presId="urn:microsoft.com/office/officeart/2018/2/layout/IconVerticalSolidList"/>
    <dgm:cxn modelId="{E042A4A6-22C2-46D7-BDD9-4627A84B1AB7}" type="presParOf" srcId="{3678AC29-7E60-4B46-860C-C48B1C5487A2}" destId="{A827AB3C-C50E-4309-B9D1-11722C37528F}" srcOrd="3" destOrd="0" presId="urn:microsoft.com/office/officeart/2018/2/layout/IconVerticalSolidList"/>
    <dgm:cxn modelId="{6727BE33-D375-4B3B-BEE2-0227ACFC1464}" type="presParOf" srcId="{3678AC29-7E60-4B46-860C-C48B1C5487A2}" destId="{300D8696-EF11-4FDB-BEB8-A80473B843B7}" srcOrd="4" destOrd="0" presId="urn:microsoft.com/office/officeart/2018/2/layout/IconVerticalSolidList"/>
    <dgm:cxn modelId="{30058B6F-2070-4472-8810-95FB9354A7A6}" type="presParOf" srcId="{300D8696-EF11-4FDB-BEB8-A80473B843B7}" destId="{5CEB4342-9A94-4BD0-B922-1F3A5BCA0050}" srcOrd="0" destOrd="0" presId="urn:microsoft.com/office/officeart/2018/2/layout/IconVerticalSolidList"/>
    <dgm:cxn modelId="{D4E32F47-4D31-4E54-9A17-3AF7282C4A9E}" type="presParOf" srcId="{300D8696-EF11-4FDB-BEB8-A80473B843B7}" destId="{2BBB21E2-53FA-416B-A6A9-6306C36C3502}" srcOrd="1" destOrd="0" presId="urn:microsoft.com/office/officeart/2018/2/layout/IconVerticalSolidList"/>
    <dgm:cxn modelId="{0D5A2166-6550-4195-96B5-8558AE74698E}" type="presParOf" srcId="{300D8696-EF11-4FDB-BEB8-A80473B843B7}" destId="{4B9269EB-2A91-4821-929E-281006327823}" srcOrd="2" destOrd="0" presId="urn:microsoft.com/office/officeart/2018/2/layout/IconVerticalSolidList"/>
    <dgm:cxn modelId="{B9986AFB-8902-4227-AD31-23A30644D6E4}" type="presParOf" srcId="{300D8696-EF11-4FDB-BEB8-A80473B843B7}" destId="{F1DEF10E-F050-4761-A012-CBE86B62C47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35DE2F-1EA4-4010-BAC8-C05C6D4946DE}">
      <dsp:nvSpPr>
        <dsp:cNvPr id="0" name=""/>
        <dsp:cNvSpPr/>
      </dsp:nvSpPr>
      <dsp:spPr>
        <a:xfrm rot="5400000">
          <a:off x="3720182" y="-1155343"/>
          <a:ext cx="1520254" cy="4216762"/>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All the available open data sets are recorded in western setting, where lanes are wide, and signs &amp; dividers are well-defined. </a:t>
          </a:r>
        </a:p>
      </dsp:txBody>
      <dsp:txXfrm rot="-5400000">
        <a:off x="2371929" y="267123"/>
        <a:ext cx="4142549" cy="1371828"/>
      </dsp:txXfrm>
    </dsp:sp>
    <dsp:sp modelId="{F30747C6-1861-4E3A-9C81-5B230E2E9064}">
      <dsp:nvSpPr>
        <dsp:cNvPr id="0" name=""/>
        <dsp:cNvSpPr/>
      </dsp:nvSpPr>
      <dsp:spPr>
        <a:xfrm>
          <a:off x="0" y="2879"/>
          <a:ext cx="2371928" cy="190031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While several datasets for autonomous navigation have become available in recent years, they have tended to focus on structured driving environments </a:t>
          </a:r>
        </a:p>
      </dsp:txBody>
      <dsp:txXfrm>
        <a:off x="92766" y="95645"/>
        <a:ext cx="2186396" cy="1714785"/>
      </dsp:txXfrm>
    </dsp:sp>
    <dsp:sp modelId="{C991663C-C67B-4D8C-9ED8-E2C6CF398F38}">
      <dsp:nvSpPr>
        <dsp:cNvPr id="0" name=""/>
        <dsp:cNvSpPr/>
      </dsp:nvSpPr>
      <dsp:spPr>
        <a:xfrm rot="5400000">
          <a:off x="3720182" y="839990"/>
          <a:ext cx="1520254" cy="4216762"/>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Algorithms trained on western data sets, like  Sully Chen’s Driving Data, Comma.ai Research Data, Baidu’s Apollo Open Platform etc. may not perform well in Indian conditions.</a:t>
          </a:r>
        </a:p>
      </dsp:txBody>
      <dsp:txXfrm rot="-5400000">
        <a:off x="2371929" y="2262457"/>
        <a:ext cx="4142549" cy="1371828"/>
      </dsp:txXfrm>
    </dsp:sp>
    <dsp:sp modelId="{9601B218-E866-474F-BE2D-5931C9052033}">
      <dsp:nvSpPr>
        <dsp:cNvPr id="0" name=""/>
        <dsp:cNvSpPr/>
      </dsp:nvSpPr>
      <dsp:spPr>
        <a:xfrm>
          <a:off x="0" y="1998212"/>
          <a:ext cx="2371928" cy="190031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a:t>But for AI algorithms to learn, Indian roads are a lot harder than western roads, as there isn’t enough data on Indian road conditions. </a:t>
          </a:r>
        </a:p>
      </dsp:txBody>
      <dsp:txXfrm>
        <a:off x="92766" y="2090978"/>
        <a:ext cx="2186396" cy="1714785"/>
      </dsp:txXfrm>
    </dsp:sp>
    <dsp:sp modelId="{14C10B5D-2F8E-43B4-BB66-9402DBDFDEB0}">
      <dsp:nvSpPr>
        <dsp:cNvPr id="0" name=""/>
        <dsp:cNvSpPr/>
      </dsp:nvSpPr>
      <dsp:spPr>
        <a:xfrm rot="5400000">
          <a:off x="3720182" y="2835323"/>
          <a:ext cx="1520254" cy="4216762"/>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The car was driven around Hyderabad, Bangalore cities and their outskirts for road scene understanding in unstructured environments where the above assumptions are largely not satisfied</a:t>
          </a:r>
        </a:p>
      </dsp:txBody>
      <dsp:txXfrm rot="-5400000">
        <a:off x="2371929" y="4257790"/>
        <a:ext cx="4142549" cy="1371828"/>
      </dsp:txXfrm>
    </dsp:sp>
    <dsp:sp modelId="{996085AE-B8CA-4587-95D5-3DB30FB15BAA}">
      <dsp:nvSpPr>
        <dsp:cNvPr id="0" name=""/>
        <dsp:cNvSpPr/>
      </dsp:nvSpPr>
      <dsp:spPr>
        <a:xfrm>
          <a:off x="0" y="3993546"/>
          <a:ext cx="2371928" cy="190031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Indian Driving Dataset consists of images obtained from a front facing camera attached to a car. </a:t>
          </a:r>
        </a:p>
      </dsp:txBody>
      <dsp:txXfrm>
        <a:off x="92766" y="4086312"/>
        <a:ext cx="2186396" cy="17147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61A20-02B5-43AB-9F17-9C37028D2DDA}">
      <dsp:nvSpPr>
        <dsp:cNvPr id="0" name=""/>
        <dsp:cNvSpPr/>
      </dsp:nvSpPr>
      <dsp:spPr>
        <a:xfrm>
          <a:off x="2669704" y="533944"/>
          <a:ext cx="411666" cy="91440"/>
        </a:xfrm>
        <a:custGeom>
          <a:avLst/>
          <a:gdLst/>
          <a:ahLst/>
          <a:cxnLst/>
          <a:rect l="0" t="0" r="0" b="0"/>
          <a:pathLst>
            <a:path>
              <a:moveTo>
                <a:pt x="0" y="45720"/>
              </a:moveTo>
              <a:lnTo>
                <a:pt x="411666"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4480" y="577453"/>
        <a:ext cx="22113" cy="4422"/>
      </dsp:txXfrm>
    </dsp:sp>
    <dsp:sp modelId="{6551DD99-5D03-43FE-ADA8-5CA32426C287}">
      <dsp:nvSpPr>
        <dsp:cNvPr id="0" name=""/>
        <dsp:cNvSpPr/>
      </dsp:nvSpPr>
      <dsp:spPr>
        <a:xfrm>
          <a:off x="748607" y="2795"/>
          <a:ext cx="1922896" cy="115373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kern="1200" dirty="0"/>
            <a:t>Simple Conv2D</a:t>
          </a:r>
        </a:p>
      </dsp:txBody>
      <dsp:txXfrm>
        <a:off x="748607" y="2795"/>
        <a:ext cx="1922896" cy="1153737"/>
      </dsp:txXfrm>
    </dsp:sp>
    <dsp:sp modelId="{00E6A168-0917-42EC-B0D1-9C686B01503A}">
      <dsp:nvSpPr>
        <dsp:cNvPr id="0" name=""/>
        <dsp:cNvSpPr/>
      </dsp:nvSpPr>
      <dsp:spPr>
        <a:xfrm>
          <a:off x="5034866" y="533944"/>
          <a:ext cx="411666" cy="91440"/>
        </a:xfrm>
        <a:custGeom>
          <a:avLst/>
          <a:gdLst/>
          <a:ahLst/>
          <a:cxnLst/>
          <a:rect l="0" t="0" r="0" b="0"/>
          <a:pathLst>
            <a:path>
              <a:moveTo>
                <a:pt x="0" y="45720"/>
              </a:moveTo>
              <a:lnTo>
                <a:pt x="411666" y="45720"/>
              </a:lnTo>
            </a:path>
          </a:pathLst>
        </a:custGeom>
        <a:noFill/>
        <a:ln w="6350" cap="flat" cmpd="sng" algn="ctr">
          <a:solidFill>
            <a:schemeClr val="accent2">
              <a:hueOff val="-181920"/>
              <a:satOff val="-10491"/>
              <a:lumOff val="107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43" y="577453"/>
        <a:ext cx="22113" cy="4422"/>
      </dsp:txXfrm>
    </dsp:sp>
    <dsp:sp modelId="{E8734549-7989-4290-8EA7-4B93055E3E6A}">
      <dsp:nvSpPr>
        <dsp:cNvPr id="0" name=""/>
        <dsp:cNvSpPr/>
      </dsp:nvSpPr>
      <dsp:spPr>
        <a:xfrm>
          <a:off x="3113770" y="2795"/>
          <a:ext cx="1922896" cy="1153737"/>
        </a:xfrm>
        <a:prstGeom prst="rect">
          <a:avLst/>
        </a:prstGeom>
        <a:solidFill>
          <a:schemeClr val="accent2">
            <a:hueOff val="-161707"/>
            <a:satOff val="-9325"/>
            <a:lumOff val="9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kern="1200"/>
            <a:t>ResNet</a:t>
          </a:r>
        </a:p>
      </dsp:txBody>
      <dsp:txXfrm>
        <a:off x="3113770" y="2795"/>
        <a:ext cx="1922896" cy="1153737"/>
      </dsp:txXfrm>
    </dsp:sp>
    <dsp:sp modelId="{9EAE4616-F2E6-4DD0-9839-9232463FE118}">
      <dsp:nvSpPr>
        <dsp:cNvPr id="0" name=""/>
        <dsp:cNvSpPr/>
      </dsp:nvSpPr>
      <dsp:spPr>
        <a:xfrm>
          <a:off x="7400029" y="533944"/>
          <a:ext cx="411666" cy="91440"/>
        </a:xfrm>
        <a:custGeom>
          <a:avLst/>
          <a:gdLst/>
          <a:ahLst/>
          <a:cxnLst/>
          <a:rect l="0" t="0" r="0" b="0"/>
          <a:pathLst>
            <a:path>
              <a:moveTo>
                <a:pt x="0" y="45720"/>
              </a:moveTo>
              <a:lnTo>
                <a:pt x="411666" y="45720"/>
              </a:lnTo>
            </a:path>
          </a:pathLst>
        </a:custGeom>
        <a:noFill/>
        <a:ln w="6350" cap="flat" cmpd="sng" algn="ctr">
          <a:solidFill>
            <a:schemeClr val="accent2">
              <a:hueOff val="-363841"/>
              <a:satOff val="-20982"/>
              <a:lumOff val="215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4806" y="577453"/>
        <a:ext cx="22113" cy="4422"/>
      </dsp:txXfrm>
    </dsp:sp>
    <dsp:sp modelId="{312C6040-DBEE-4F09-A8A2-8D99C3C9CF17}">
      <dsp:nvSpPr>
        <dsp:cNvPr id="0" name=""/>
        <dsp:cNvSpPr/>
      </dsp:nvSpPr>
      <dsp:spPr>
        <a:xfrm>
          <a:off x="5478933" y="2795"/>
          <a:ext cx="1922896" cy="1153737"/>
        </a:xfrm>
        <a:prstGeom prst="rect">
          <a:avLst/>
        </a:prstGeom>
        <a:solidFill>
          <a:schemeClr val="accent2">
            <a:hueOff val="-323414"/>
            <a:satOff val="-18651"/>
            <a:lumOff val="19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kern="1200"/>
            <a:t>EfficientNet</a:t>
          </a:r>
        </a:p>
      </dsp:txBody>
      <dsp:txXfrm>
        <a:off x="5478933" y="2795"/>
        <a:ext cx="1922896" cy="1153737"/>
      </dsp:txXfrm>
    </dsp:sp>
    <dsp:sp modelId="{50974495-7296-42D8-ABBA-B97F88665EB5}">
      <dsp:nvSpPr>
        <dsp:cNvPr id="0" name=""/>
        <dsp:cNvSpPr/>
      </dsp:nvSpPr>
      <dsp:spPr>
        <a:xfrm>
          <a:off x="1710055" y="1154733"/>
          <a:ext cx="7095488" cy="411666"/>
        </a:xfrm>
        <a:custGeom>
          <a:avLst/>
          <a:gdLst/>
          <a:ahLst/>
          <a:cxnLst/>
          <a:rect l="0" t="0" r="0" b="0"/>
          <a:pathLst>
            <a:path>
              <a:moveTo>
                <a:pt x="7095488" y="0"/>
              </a:moveTo>
              <a:lnTo>
                <a:pt x="7095488" y="222933"/>
              </a:lnTo>
              <a:lnTo>
                <a:pt x="0" y="222933"/>
              </a:lnTo>
              <a:lnTo>
                <a:pt x="0" y="411666"/>
              </a:lnTo>
            </a:path>
          </a:pathLst>
        </a:custGeom>
        <a:noFill/>
        <a:ln w="6350" cap="flat" cmpd="sng" algn="ctr">
          <a:solidFill>
            <a:schemeClr val="accent2">
              <a:hueOff val="-545761"/>
              <a:satOff val="-31473"/>
              <a:lumOff val="323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068" y="1358355"/>
        <a:ext cx="355462" cy="4422"/>
      </dsp:txXfrm>
    </dsp:sp>
    <dsp:sp modelId="{EAFD8065-3AE7-48B5-941F-C7D38F0AE993}">
      <dsp:nvSpPr>
        <dsp:cNvPr id="0" name=""/>
        <dsp:cNvSpPr/>
      </dsp:nvSpPr>
      <dsp:spPr>
        <a:xfrm>
          <a:off x="7844095" y="2795"/>
          <a:ext cx="1922896" cy="1153737"/>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kern="1200"/>
            <a:t>AlexNet</a:t>
          </a:r>
        </a:p>
      </dsp:txBody>
      <dsp:txXfrm>
        <a:off x="7844095" y="2795"/>
        <a:ext cx="1922896" cy="1153737"/>
      </dsp:txXfrm>
    </dsp:sp>
    <dsp:sp modelId="{C96E8CDD-1F3F-4594-BD53-93FCE04E45D7}">
      <dsp:nvSpPr>
        <dsp:cNvPr id="0" name=""/>
        <dsp:cNvSpPr/>
      </dsp:nvSpPr>
      <dsp:spPr>
        <a:xfrm>
          <a:off x="2669704" y="2129949"/>
          <a:ext cx="411666" cy="91440"/>
        </a:xfrm>
        <a:custGeom>
          <a:avLst/>
          <a:gdLst/>
          <a:ahLst/>
          <a:cxnLst/>
          <a:rect l="0" t="0" r="0" b="0"/>
          <a:pathLst>
            <a:path>
              <a:moveTo>
                <a:pt x="0" y="45720"/>
              </a:moveTo>
              <a:lnTo>
                <a:pt x="411666" y="45720"/>
              </a:lnTo>
            </a:path>
          </a:pathLst>
        </a:custGeom>
        <a:noFill/>
        <a:ln w="6350" cap="flat" cmpd="sng" algn="ctr">
          <a:solidFill>
            <a:schemeClr val="accent2">
              <a:hueOff val="-727682"/>
              <a:satOff val="-41964"/>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4480" y="2173457"/>
        <a:ext cx="22113" cy="4422"/>
      </dsp:txXfrm>
    </dsp:sp>
    <dsp:sp modelId="{27CE573E-CB4F-4FA7-923E-C3EBCA18E623}">
      <dsp:nvSpPr>
        <dsp:cNvPr id="0" name=""/>
        <dsp:cNvSpPr/>
      </dsp:nvSpPr>
      <dsp:spPr>
        <a:xfrm>
          <a:off x="748607" y="1598800"/>
          <a:ext cx="1922896" cy="1153737"/>
        </a:xfrm>
        <a:prstGeom prst="rect">
          <a:avLst/>
        </a:prstGeom>
        <a:solidFill>
          <a:schemeClr val="accent2">
            <a:hueOff val="-646828"/>
            <a:satOff val="-37301"/>
            <a:lumOff val="38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kern="1200"/>
            <a:t>VGG16</a:t>
          </a:r>
        </a:p>
      </dsp:txBody>
      <dsp:txXfrm>
        <a:off x="748607" y="1598800"/>
        <a:ext cx="1922896" cy="1153737"/>
      </dsp:txXfrm>
    </dsp:sp>
    <dsp:sp modelId="{F9A2B61B-8238-4D45-B9FA-116D9793B245}">
      <dsp:nvSpPr>
        <dsp:cNvPr id="0" name=""/>
        <dsp:cNvSpPr/>
      </dsp:nvSpPr>
      <dsp:spPr>
        <a:xfrm>
          <a:off x="5034866" y="2129949"/>
          <a:ext cx="411666" cy="91440"/>
        </a:xfrm>
        <a:custGeom>
          <a:avLst/>
          <a:gdLst/>
          <a:ahLst/>
          <a:cxnLst/>
          <a:rect l="0" t="0" r="0" b="0"/>
          <a:pathLst>
            <a:path>
              <a:moveTo>
                <a:pt x="0" y="45720"/>
              </a:moveTo>
              <a:lnTo>
                <a:pt x="411666" y="45720"/>
              </a:lnTo>
            </a:path>
          </a:pathLst>
        </a:custGeom>
        <a:noFill/>
        <a:ln w="6350" cap="flat" cmpd="sng" algn="ctr">
          <a:solidFill>
            <a:schemeClr val="accent2">
              <a:hueOff val="-909602"/>
              <a:satOff val="-52455"/>
              <a:lumOff val="539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43" y="2173457"/>
        <a:ext cx="22113" cy="4422"/>
      </dsp:txXfrm>
    </dsp:sp>
    <dsp:sp modelId="{84E903D6-4134-45AA-BAEF-11E7DA3A3361}">
      <dsp:nvSpPr>
        <dsp:cNvPr id="0" name=""/>
        <dsp:cNvSpPr/>
      </dsp:nvSpPr>
      <dsp:spPr>
        <a:xfrm>
          <a:off x="3113770" y="1598800"/>
          <a:ext cx="1922896" cy="1153737"/>
        </a:xfrm>
        <a:prstGeom prst="rect">
          <a:avLst/>
        </a:prstGeom>
        <a:solidFill>
          <a:schemeClr val="accent2">
            <a:hueOff val="-808535"/>
            <a:satOff val="-46627"/>
            <a:lumOff val="47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kern="1200"/>
            <a:t>MobileNet</a:t>
          </a:r>
        </a:p>
      </dsp:txBody>
      <dsp:txXfrm>
        <a:off x="3113770" y="1598800"/>
        <a:ext cx="1922896" cy="1153737"/>
      </dsp:txXfrm>
    </dsp:sp>
    <dsp:sp modelId="{522407C6-C805-4649-889A-19448222BB3F}">
      <dsp:nvSpPr>
        <dsp:cNvPr id="0" name=""/>
        <dsp:cNvSpPr/>
      </dsp:nvSpPr>
      <dsp:spPr>
        <a:xfrm>
          <a:off x="7400029" y="2129949"/>
          <a:ext cx="411666" cy="91440"/>
        </a:xfrm>
        <a:custGeom>
          <a:avLst/>
          <a:gdLst/>
          <a:ahLst/>
          <a:cxnLst/>
          <a:rect l="0" t="0" r="0" b="0"/>
          <a:pathLst>
            <a:path>
              <a:moveTo>
                <a:pt x="0" y="45720"/>
              </a:moveTo>
              <a:lnTo>
                <a:pt x="411666" y="45720"/>
              </a:lnTo>
            </a:path>
          </a:pathLst>
        </a:custGeom>
        <a:noFill/>
        <a:ln w="6350" cap="flat" cmpd="sng" algn="ctr">
          <a:solidFill>
            <a:schemeClr val="accent2">
              <a:hueOff val="-1091522"/>
              <a:satOff val="-62946"/>
              <a:lumOff val="6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4806" y="2173457"/>
        <a:ext cx="22113" cy="4422"/>
      </dsp:txXfrm>
    </dsp:sp>
    <dsp:sp modelId="{6AE65855-EB2D-4B86-B4A6-0154666C5028}">
      <dsp:nvSpPr>
        <dsp:cNvPr id="0" name=""/>
        <dsp:cNvSpPr/>
      </dsp:nvSpPr>
      <dsp:spPr>
        <a:xfrm>
          <a:off x="5478933" y="1598800"/>
          <a:ext cx="1922896" cy="1153737"/>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kern="1200" dirty="0"/>
            <a:t>NFNet</a:t>
          </a:r>
        </a:p>
      </dsp:txBody>
      <dsp:txXfrm>
        <a:off x="5478933" y="1598800"/>
        <a:ext cx="1922896" cy="1153737"/>
      </dsp:txXfrm>
    </dsp:sp>
    <dsp:sp modelId="{CFCD0119-9447-40D5-9067-2A8E3B4BFC76}">
      <dsp:nvSpPr>
        <dsp:cNvPr id="0" name=""/>
        <dsp:cNvSpPr/>
      </dsp:nvSpPr>
      <dsp:spPr>
        <a:xfrm>
          <a:off x="1710055" y="2750737"/>
          <a:ext cx="7095488" cy="411666"/>
        </a:xfrm>
        <a:custGeom>
          <a:avLst/>
          <a:gdLst/>
          <a:ahLst/>
          <a:cxnLst/>
          <a:rect l="0" t="0" r="0" b="0"/>
          <a:pathLst>
            <a:path>
              <a:moveTo>
                <a:pt x="7095488" y="0"/>
              </a:moveTo>
              <a:lnTo>
                <a:pt x="7095488" y="222933"/>
              </a:lnTo>
              <a:lnTo>
                <a:pt x="0" y="222933"/>
              </a:lnTo>
              <a:lnTo>
                <a:pt x="0" y="411666"/>
              </a:lnTo>
            </a:path>
          </a:pathLst>
        </a:custGeom>
        <a:noFill/>
        <a:ln w="6350" cap="flat" cmpd="sng" algn="ctr">
          <a:solidFill>
            <a:schemeClr val="accent2">
              <a:hueOff val="-1273443"/>
              <a:satOff val="-73437"/>
              <a:lumOff val="754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068" y="2954359"/>
        <a:ext cx="355462" cy="4422"/>
      </dsp:txXfrm>
    </dsp:sp>
    <dsp:sp modelId="{C1937348-29B1-42AB-89D7-F22DCB9EF2FD}">
      <dsp:nvSpPr>
        <dsp:cNvPr id="0" name=""/>
        <dsp:cNvSpPr/>
      </dsp:nvSpPr>
      <dsp:spPr>
        <a:xfrm>
          <a:off x="7844095" y="1598800"/>
          <a:ext cx="1922896" cy="1153737"/>
        </a:xfrm>
        <a:prstGeom prst="rect">
          <a:avLst/>
        </a:prstGeom>
        <a:solidFill>
          <a:schemeClr val="accent2">
            <a:hueOff val="-1131949"/>
            <a:satOff val="-65277"/>
            <a:lumOff val="67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kern="1200"/>
            <a:t>RegNet</a:t>
          </a:r>
        </a:p>
      </dsp:txBody>
      <dsp:txXfrm>
        <a:off x="7844095" y="1598800"/>
        <a:ext cx="1922896" cy="1153737"/>
      </dsp:txXfrm>
    </dsp:sp>
    <dsp:sp modelId="{BA768513-41BB-4B87-A853-B686C0E5C53B}">
      <dsp:nvSpPr>
        <dsp:cNvPr id="0" name=""/>
        <dsp:cNvSpPr/>
      </dsp:nvSpPr>
      <dsp:spPr>
        <a:xfrm>
          <a:off x="2669704" y="3725953"/>
          <a:ext cx="411666" cy="91440"/>
        </a:xfrm>
        <a:custGeom>
          <a:avLst/>
          <a:gdLst/>
          <a:ahLst/>
          <a:cxnLst/>
          <a:rect l="0" t="0" r="0" b="0"/>
          <a:pathLst>
            <a:path>
              <a:moveTo>
                <a:pt x="0" y="45720"/>
              </a:moveTo>
              <a:lnTo>
                <a:pt x="411666"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4480" y="3769461"/>
        <a:ext cx="22113" cy="4422"/>
      </dsp:txXfrm>
    </dsp:sp>
    <dsp:sp modelId="{08113209-D152-4513-9552-B8F6E60D1016}">
      <dsp:nvSpPr>
        <dsp:cNvPr id="0" name=""/>
        <dsp:cNvSpPr/>
      </dsp:nvSpPr>
      <dsp:spPr>
        <a:xfrm>
          <a:off x="748607" y="3194804"/>
          <a:ext cx="1922896" cy="1153737"/>
        </a:xfrm>
        <a:prstGeom prst="rect">
          <a:avLst/>
        </a:prstGeom>
        <a:solidFill>
          <a:schemeClr val="accent2">
            <a:hueOff val="-1293656"/>
            <a:satOff val="-74603"/>
            <a:lumOff val="76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kern="1200"/>
            <a:t>MLPMixer</a:t>
          </a:r>
        </a:p>
      </dsp:txBody>
      <dsp:txXfrm>
        <a:off x="748607" y="3194804"/>
        <a:ext cx="1922896" cy="1153737"/>
      </dsp:txXfrm>
    </dsp:sp>
    <dsp:sp modelId="{7532D846-93B2-47B5-9BF9-86250BB4D211}">
      <dsp:nvSpPr>
        <dsp:cNvPr id="0" name=""/>
        <dsp:cNvSpPr/>
      </dsp:nvSpPr>
      <dsp:spPr>
        <a:xfrm>
          <a:off x="3113770" y="3194804"/>
          <a:ext cx="1922896" cy="1153737"/>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977900">
            <a:lnSpc>
              <a:spcPct val="90000"/>
            </a:lnSpc>
            <a:spcBef>
              <a:spcPct val="0"/>
            </a:spcBef>
            <a:spcAft>
              <a:spcPct val="35000"/>
            </a:spcAft>
            <a:buNone/>
          </a:pPr>
          <a:r>
            <a:rPr lang="en-US" sz="2200" kern="1200"/>
            <a:t>Vision Transformers (ViT)</a:t>
          </a:r>
        </a:p>
      </dsp:txBody>
      <dsp:txXfrm>
        <a:off x="3113770" y="3194804"/>
        <a:ext cx="1922896" cy="11537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DA6B4-E3FC-47DE-AE90-DA17624618BE}">
      <dsp:nvSpPr>
        <dsp:cNvPr id="0" name=""/>
        <dsp:cNvSpPr/>
      </dsp:nvSpPr>
      <dsp:spPr>
        <a:xfrm>
          <a:off x="0" y="4606"/>
          <a:ext cx="6588691" cy="98125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438470-977A-4C3E-A1EE-EE4D87279E04}">
      <dsp:nvSpPr>
        <dsp:cNvPr id="0" name=""/>
        <dsp:cNvSpPr/>
      </dsp:nvSpPr>
      <dsp:spPr>
        <a:xfrm>
          <a:off x="296829" y="225389"/>
          <a:ext cx="539690" cy="5396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F76C6C-07AC-4B58-A486-0169894E0421}">
      <dsp:nvSpPr>
        <dsp:cNvPr id="0" name=""/>
        <dsp:cNvSpPr/>
      </dsp:nvSpPr>
      <dsp:spPr>
        <a:xfrm>
          <a:off x="1133349" y="4606"/>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755650">
            <a:lnSpc>
              <a:spcPct val="90000"/>
            </a:lnSpc>
            <a:spcBef>
              <a:spcPct val="0"/>
            </a:spcBef>
            <a:spcAft>
              <a:spcPct val="35000"/>
            </a:spcAft>
            <a:buNone/>
          </a:pPr>
          <a:r>
            <a:rPr lang="en-US" sz="1700" kern="1200"/>
            <a:t>ResNet (Residual Network) is a convolutional neural network that democratized the concepts of residual learning and skip connections</a:t>
          </a:r>
        </a:p>
      </dsp:txBody>
      <dsp:txXfrm>
        <a:off x="1133349" y="4606"/>
        <a:ext cx="5455341" cy="981254"/>
      </dsp:txXfrm>
    </dsp:sp>
    <dsp:sp modelId="{A420E3D1-65FA-4618-9EEB-89C8B159CF39}">
      <dsp:nvSpPr>
        <dsp:cNvPr id="0" name=""/>
        <dsp:cNvSpPr/>
      </dsp:nvSpPr>
      <dsp:spPr>
        <a:xfrm>
          <a:off x="0" y="1231175"/>
          <a:ext cx="6588691" cy="98125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19CD41-03A1-4115-9924-7F4390BA15F8}">
      <dsp:nvSpPr>
        <dsp:cNvPr id="0" name=""/>
        <dsp:cNvSpPr/>
      </dsp:nvSpPr>
      <dsp:spPr>
        <a:xfrm>
          <a:off x="296829" y="1451957"/>
          <a:ext cx="539690" cy="5396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41249E-5B6B-4834-974A-E0E999D0E0DD}">
      <dsp:nvSpPr>
        <dsp:cNvPr id="0" name=""/>
        <dsp:cNvSpPr/>
      </dsp:nvSpPr>
      <dsp:spPr>
        <a:xfrm>
          <a:off x="1133349" y="1231175"/>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755650">
            <a:lnSpc>
              <a:spcPct val="90000"/>
            </a:lnSpc>
            <a:spcBef>
              <a:spcPct val="0"/>
            </a:spcBef>
            <a:spcAft>
              <a:spcPct val="35000"/>
            </a:spcAft>
            <a:buNone/>
          </a:pPr>
          <a:r>
            <a:rPr lang="en-US" sz="1700" kern="1200"/>
            <a:t>Skip connections technique solves the problem of vanishing gradient in deep CNNs by allowing alternate shortcut path for the gradient to flow through. </a:t>
          </a:r>
        </a:p>
      </dsp:txBody>
      <dsp:txXfrm>
        <a:off x="1133349" y="1231175"/>
        <a:ext cx="5455341" cy="981254"/>
      </dsp:txXfrm>
    </dsp:sp>
    <dsp:sp modelId="{A579C097-5778-49EA-94FA-8950710B1663}">
      <dsp:nvSpPr>
        <dsp:cNvPr id="0" name=""/>
        <dsp:cNvSpPr/>
      </dsp:nvSpPr>
      <dsp:spPr>
        <a:xfrm>
          <a:off x="0" y="2457744"/>
          <a:ext cx="6588691" cy="98125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40731C-26C1-42CF-82CA-929D98651D54}">
      <dsp:nvSpPr>
        <dsp:cNvPr id="0" name=""/>
        <dsp:cNvSpPr/>
      </dsp:nvSpPr>
      <dsp:spPr>
        <a:xfrm>
          <a:off x="296829" y="2678526"/>
          <a:ext cx="539690" cy="5396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99B22F-6A00-41BB-ABD8-00FEADF1CFB8}">
      <dsp:nvSpPr>
        <dsp:cNvPr id="0" name=""/>
        <dsp:cNvSpPr/>
      </dsp:nvSpPr>
      <dsp:spPr>
        <a:xfrm>
          <a:off x="1133349" y="2457744"/>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755650">
            <a:lnSpc>
              <a:spcPct val="90000"/>
            </a:lnSpc>
            <a:spcBef>
              <a:spcPct val="0"/>
            </a:spcBef>
            <a:spcAft>
              <a:spcPct val="35000"/>
            </a:spcAft>
            <a:buNone/>
          </a:pPr>
          <a:r>
            <a:rPr lang="en-US" sz="1700" kern="1200"/>
            <a:t>Also, the skip connection helps if any layer hurts the performance of architecture, then it will be skipped by regularization.</a:t>
          </a:r>
        </a:p>
      </dsp:txBody>
      <dsp:txXfrm>
        <a:off x="1133349" y="2457744"/>
        <a:ext cx="5455341" cy="981254"/>
      </dsp:txXfrm>
    </dsp:sp>
    <dsp:sp modelId="{B840C466-8BB8-4994-96A7-6D3569090FC7}">
      <dsp:nvSpPr>
        <dsp:cNvPr id="0" name=""/>
        <dsp:cNvSpPr/>
      </dsp:nvSpPr>
      <dsp:spPr>
        <a:xfrm>
          <a:off x="0" y="3684312"/>
          <a:ext cx="6588691" cy="98125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6D78F1-8E41-4FB6-9610-6462483ECC4F}">
      <dsp:nvSpPr>
        <dsp:cNvPr id="0" name=""/>
        <dsp:cNvSpPr/>
      </dsp:nvSpPr>
      <dsp:spPr>
        <a:xfrm>
          <a:off x="296829" y="3905095"/>
          <a:ext cx="539690" cy="5396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1775D8-0491-4007-8B76-9E079F4FE1D8}">
      <dsp:nvSpPr>
        <dsp:cNvPr id="0" name=""/>
        <dsp:cNvSpPr/>
      </dsp:nvSpPr>
      <dsp:spPr>
        <a:xfrm>
          <a:off x="1133349" y="3684312"/>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755650">
            <a:lnSpc>
              <a:spcPct val="90000"/>
            </a:lnSpc>
            <a:spcBef>
              <a:spcPct val="0"/>
            </a:spcBef>
            <a:spcAft>
              <a:spcPct val="35000"/>
            </a:spcAft>
            <a:buNone/>
          </a:pPr>
          <a:r>
            <a:rPr lang="en-US" sz="1700" kern="1200"/>
            <a:t>T</a:t>
          </a:r>
          <a:r>
            <a:rPr lang="en-US" sz="1700" b="0" i="0" kern="1200"/>
            <a:t>he layers in a traditional network are learning the true output whereas the layers in a residual network are learning the residual. Hence, the name: </a:t>
          </a:r>
          <a:r>
            <a:rPr lang="en-US" sz="1700" b="0" i="1" kern="1200"/>
            <a:t>Residual Network</a:t>
          </a:r>
          <a:r>
            <a:rPr lang="en-US" sz="1700" b="0" i="0" kern="1200"/>
            <a:t>.</a:t>
          </a:r>
          <a:endParaRPr lang="en-US" sz="1700" kern="1200"/>
        </a:p>
      </dsp:txBody>
      <dsp:txXfrm>
        <a:off x="1133349" y="3684312"/>
        <a:ext cx="5455341" cy="981254"/>
      </dsp:txXfrm>
    </dsp:sp>
    <dsp:sp modelId="{A69351CB-0D6C-4AC3-A01E-7FD2E203A334}">
      <dsp:nvSpPr>
        <dsp:cNvPr id="0" name=""/>
        <dsp:cNvSpPr/>
      </dsp:nvSpPr>
      <dsp:spPr>
        <a:xfrm>
          <a:off x="0" y="4910881"/>
          <a:ext cx="6588691" cy="98125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D55860-8F2E-457D-84D9-530EA7F004ED}">
      <dsp:nvSpPr>
        <dsp:cNvPr id="0" name=""/>
        <dsp:cNvSpPr/>
      </dsp:nvSpPr>
      <dsp:spPr>
        <a:xfrm>
          <a:off x="296829" y="5131663"/>
          <a:ext cx="539690" cy="5396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B5A03D-7C96-46FE-B680-C442FD018227}">
      <dsp:nvSpPr>
        <dsp:cNvPr id="0" name=""/>
        <dsp:cNvSpPr/>
      </dsp:nvSpPr>
      <dsp:spPr>
        <a:xfrm>
          <a:off x="1133349" y="4910881"/>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755650">
            <a:lnSpc>
              <a:spcPct val="90000"/>
            </a:lnSpc>
            <a:spcBef>
              <a:spcPct val="0"/>
            </a:spcBef>
            <a:spcAft>
              <a:spcPct val="35000"/>
            </a:spcAft>
            <a:buNone/>
          </a:pPr>
          <a:r>
            <a:rPr lang="en-US" sz="1700" kern="1200"/>
            <a:t>This network has 101 layers</a:t>
          </a:r>
        </a:p>
      </dsp:txBody>
      <dsp:txXfrm>
        <a:off x="1133349" y="4910881"/>
        <a:ext cx="5455341" cy="9812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DC2664-3324-46FF-AEC2-6413743B5136}">
      <dsp:nvSpPr>
        <dsp:cNvPr id="0" name=""/>
        <dsp:cNvSpPr/>
      </dsp:nvSpPr>
      <dsp:spPr>
        <a:xfrm>
          <a:off x="0" y="719"/>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BE87B-D5E8-4ABD-BA64-9CACBC43C4C5}">
      <dsp:nvSpPr>
        <dsp:cNvPr id="0" name=""/>
        <dsp:cNvSpPr/>
      </dsp:nvSpPr>
      <dsp:spPr>
        <a:xfrm>
          <a:off x="509522" y="379703"/>
          <a:ext cx="926404" cy="9264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9978F3-7958-4DB1-A4BC-C9C15FD1193D}">
      <dsp:nvSpPr>
        <dsp:cNvPr id="0" name=""/>
        <dsp:cNvSpPr/>
      </dsp:nvSpPr>
      <dsp:spPr>
        <a:xfrm>
          <a:off x="1945450" y="719"/>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711200">
            <a:lnSpc>
              <a:spcPct val="100000"/>
            </a:lnSpc>
            <a:spcBef>
              <a:spcPct val="0"/>
            </a:spcBef>
            <a:spcAft>
              <a:spcPct val="35000"/>
            </a:spcAft>
            <a:buNone/>
          </a:pPr>
          <a:r>
            <a:rPr lang="en-US" sz="1600" kern="1200" dirty="0"/>
            <a:t>Efficient Net is a convolutional neural network architecture and scaling method that uniformly scales all dimensions of depth, width, or resolution using a compound coefficient.</a:t>
          </a:r>
        </a:p>
      </dsp:txBody>
      <dsp:txXfrm>
        <a:off x="1945450" y="719"/>
        <a:ext cx="4643240" cy="1684372"/>
      </dsp:txXfrm>
    </dsp:sp>
    <dsp:sp modelId="{72EFBAE2-4408-457B-B1C7-9E61588A547D}">
      <dsp:nvSpPr>
        <dsp:cNvPr id="0" name=""/>
        <dsp:cNvSpPr/>
      </dsp:nvSpPr>
      <dsp:spPr>
        <a:xfrm>
          <a:off x="0" y="2106185"/>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3F6E48-7ABB-4623-AC0F-62A8D4EBE9CA}">
      <dsp:nvSpPr>
        <dsp:cNvPr id="0" name=""/>
        <dsp:cNvSpPr/>
      </dsp:nvSpPr>
      <dsp:spPr>
        <a:xfrm>
          <a:off x="509522" y="2485169"/>
          <a:ext cx="926404" cy="9264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9F3385-B83E-40B2-BBC6-F5CEA76A5A2F}">
      <dsp:nvSpPr>
        <dsp:cNvPr id="0" name=""/>
        <dsp:cNvSpPr/>
      </dsp:nvSpPr>
      <dsp:spPr>
        <a:xfrm>
          <a:off x="1945450" y="2106185"/>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711200">
            <a:lnSpc>
              <a:spcPct val="100000"/>
            </a:lnSpc>
            <a:spcBef>
              <a:spcPct val="0"/>
            </a:spcBef>
            <a:spcAft>
              <a:spcPct val="35000"/>
            </a:spcAft>
            <a:buNone/>
          </a:pPr>
          <a:r>
            <a:rPr lang="en-US" sz="1600" kern="1200" dirty="0"/>
            <a:t>The compound scaling method is justified by the intuition that if the input image is bigger, then the network needs more layers to increase the receptive field and more channels to capture more fine-grained patterns on the bigger image</a:t>
          </a:r>
        </a:p>
      </dsp:txBody>
      <dsp:txXfrm>
        <a:off x="1945450" y="2106185"/>
        <a:ext cx="4643240" cy="1684372"/>
      </dsp:txXfrm>
    </dsp:sp>
    <dsp:sp modelId="{5CEB4342-9A94-4BD0-B922-1F3A5BCA0050}">
      <dsp:nvSpPr>
        <dsp:cNvPr id="0" name=""/>
        <dsp:cNvSpPr/>
      </dsp:nvSpPr>
      <dsp:spPr>
        <a:xfrm>
          <a:off x="0" y="4211650"/>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BB21E2-53FA-416B-A6A9-6306C36C3502}">
      <dsp:nvSpPr>
        <dsp:cNvPr id="0" name=""/>
        <dsp:cNvSpPr/>
      </dsp:nvSpPr>
      <dsp:spPr>
        <a:xfrm>
          <a:off x="509522" y="4590634"/>
          <a:ext cx="926404" cy="9264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DEF10E-F050-4761-A012-CBE86B62C473}">
      <dsp:nvSpPr>
        <dsp:cNvPr id="0" name=""/>
        <dsp:cNvSpPr/>
      </dsp:nvSpPr>
      <dsp:spPr>
        <a:xfrm>
          <a:off x="1945450" y="4211650"/>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711200">
            <a:lnSpc>
              <a:spcPct val="100000"/>
            </a:lnSpc>
            <a:spcBef>
              <a:spcPct val="0"/>
            </a:spcBef>
            <a:spcAft>
              <a:spcPct val="35000"/>
            </a:spcAft>
            <a:buNone/>
          </a:pPr>
          <a:r>
            <a:rPr lang="en-US" sz="1600" kern="1200"/>
            <a:t>This is based on a modular architecture </a:t>
          </a:r>
        </a:p>
      </dsp:txBody>
      <dsp:txXfrm>
        <a:off x="1945450" y="4211650"/>
        <a:ext cx="4643240" cy="16843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DC2664-3324-46FF-AEC2-6413743B5136}">
      <dsp:nvSpPr>
        <dsp:cNvPr id="0" name=""/>
        <dsp:cNvSpPr/>
      </dsp:nvSpPr>
      <dsp:spPr>
        <a:xfrm>
          <a:off x="0" y="719"/>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BE87B-D5E8-4ABD-BA64-9CACBC43C4C5}">
      <dsp:nvSpPr>
        <dsp:cNvPr id="0" name=""/>
        <dsp:cNvSpPr/>
      </dsp:nvSpPr>
      <dsp:spPr>
        <a:xfrm>
          <a:off x="509522" y="379703"/>
          <a:ext cx="926404" cy="9264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9978F3-7958-4DB1-A4BC-C9C15FD1193D}">
      <dsp:nvSpPr>
        <dsp:cNvPr id="0" name=""/>
        <dsp:cNvSpPr/>
      </dsp:nvSpPr>
      <dsp:spPr>
        <a:xfrm>
          <a:off x="1945450" y="719"/>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622300">
            <a:lnSpc>
              <a:spcPct val="100000"/>
            </a:lnSpc>
            <a:spcBef>
              <a:spcPct val="0"/>
            </a:spcBef>
            <a:spcAft>
              <a:spcPct val="35000"/>
            </a:spcAft>
            <a:buNone/>
          </a:pPr>
          <a:r>
            <a:rPr lang="en-US" sz="1400" kern="1200" dirty="0"/>
            <a:t>Reg-Net is not a single architecture, it is a design space defined as a regulatory module for ResNet</a:t>
          </a:r>
        </a:p>
      </dsp:txBody>
      <dsp:txXfrm>
        <a:off x="1945450" y="719"/>
        <a:ext cx="4643240" cy="1684372"/>
      </dsp:txXfrm>
    </dsp:sp>
    <dsp:sp modelId="{72EFBAE2-4408-457B-B1C7-9E61588A547D}">
      <dsp:nvSpPr>
        <dsp:cNvPr id="0" name=""/>
        <dsp:cNvSpPr/>
      </dsp:nvSpPr>
      <dsp:spPr>
        <a:xfrm>
          <a:off x="0" y="2106185"/>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3F6E48-7ABB-4623-AC0F-62A8D4EBE9CA}">
      <dsp:nvSpPr>
        <dsp:cNvPr id="0" name=""/>
        <dsp:cNvSpPr/>
      </dsp:nvSpPr>
      <dsp:spPr>
        <a:xfrm>
          <a:off x="509522" y="2485169"/>
          <a:ext cx="926404" cy="9264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9F3385-B83E-40B2-BBC6-F5CEA76A5A2F}">
      <dsp:nvSpPr>
        <dsp:cNvPr id="0" name=""/>
        <dsp:cNvSpPr/>
      </dsp:nvSpPr>
      <dsp:spPr>
        <a:xfrm>
          <a:off x="1945450" y="2106185"/>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622300">
            <a:lnSpc>
              <a:spcPct val="100000"/>
            </a:lnSpc>
            <a:spcBef>
              <a:spcPct val="0"/>
            </a:spcBef>
            <a:spcAft>
              <a:spcPct val="35000"/>
            </a:spcAft>
            <a:buNone/>
          </a:pPr>
          <a:r>
            <a:rPr lang="en-US" sz="1400" kern="1200" dirty="0"/>
            <a:t>Based on concept of using a Bottleneck Residual Block </a:t>
          </a:r>
        </a:p>
        <a:p>
          <a:pPr marL="0" lvl="0" indent="0" algn="l" defTabSz="622300">
            <a:lnSpc>
              <a:spcPct val="100000"/>
            </a:lnSpc>
            <a:spcBef>
              <a:spcPct val="0"/>
            </a:spcBef>
            <a:spcAft>
              <a:spcPct val="35000"/>
            </a:spcAft>
            <a:buNone/>
          </a:pPr>
          <a:r>
            <a:rPr lang="en-US" sz="1400" kern="1200" dirty="0"/>
            <a:t>1. A variant of the residual block that utilizes 1x1 convolutions to create a bottleneck.</a:t>
          </a:r>
        </a:p>
        <a:p>
          <a:pPr marL="0" lvl="0" indent="0" algn="l" defTabSz="622300">
            <a:lnSpc>
              <a:spcPct val="100000"/>
            </a:lnSpc>
            <a:spcBef>
              <a:spcPct val="0"/>
            </a:spcBef>
            <a:spcAft>
              <a:spcPct val="35000"/>
            </a:spcAft>
            <a:buNone/>
          </a:pPr>
          <a:r>
            <a:rPr lang="en-US" sz="1400" kern="1200" dirty="0"/>
            <a:t>2. Reduces the number of parameters and matrix multiplications to increase depth</a:t>
          </a:r>
        </a:p>
      </dsp:txBody>
      <dsp:txXfrm>
        <a:off x="1945450" y="2106185"/>
        <a:ext cx="4643240" cy="1684372"/>
      </dsp:txXfrm>
    </dsp:sp>
    <dsp:sp modelId="{5CEB4342-9A94-4BD0-B922-1F3A5BCA0050}">
      <dsp:nvSpPr>
        <dsp:cNvPr id="0" name=""/>
        <dsp:cNvSpPr/>
      </dsp:nvSpPr>
      <dsp:spPr>
        <a:xfrm>
          <a:off x="0" y="4211650"/>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BB21E2-53FA-416B-A6A9-6306C36C3502}">
      <dsp:nvSpPr>
        <dsp:cNvPr id="0" name=""/>
        <dsp:cNvSpPr/>
      </dsp:nvSpPr>
      <dsp:spPr>
        <a:xfrm>
          <a:off x="509522" y="4590634"/>
          <a:ext cx="926404" cy="9264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DEF10E-F050-4761-A012-CBE86B62C473}">
      <dsp:nvSpPr>
        <dsp:cNvPr id="0" name=""/>
        <dsp:cNvSpPr/>
      </dsp:nvSpPr>
      <dsp:spPr>
        <a:xfrm>
          <a:off x="1945450" y="4211650"/>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622300">
            <a:lnSpc>
              <a:spcPct val="100000"/>
            </a:lnSpc>
            <a:spcBef>
              <a:spcPct val="0"/>
            </a:spcBef>
            <a:spcAft>
              <a:spcPct val="35000"/>
            </a:spcAft>
            <a:buNone/>
          </a:pPr>
          <a:r>
            <a:rPr lang="en-US" sz="1400" b="1" kern="1200" dirty="0"/>
            <a:t>Note</a:t>
          </a:r>
          <a:r>
            <a:rPr lang="en-US" sz="1400" kern="1200" dirty="0"/>
            <a:t>: The quantization function is represented as a linear combination of several Sigmoid functions with learnable biases and scales that could be learned in a lossless and end-to-end manner via continuous relaxation of the steepness of Sigmoid functions</a:t>
          </a:r>
        </a:p>
      </dsp:txBody>
      <dsp:txXfrm>
        <a:off x="1945450" y="4211650"/>
        <a:ext cx="4643240" cy="168437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DC2C8A-A4F8-4EC2-8142-D9AFFEC31661}" type="datetimeFigureOut">
              <a:rPr lang="en-US" smtClean="0"/>
              <a:t>12/13/2022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FF9585-0B4C-48DF-87DD-5A4ADC5D0931}" type="slidenum">
              <a:rPr lang="en-US" smtClean="0"/>
              <a:t>‹#›</a:t>
            </a:fld>
            <a:endParaRPr lang="en-US"/>
          </a:p>
        </p:txBody>
      </p:sp>
    </p:spTree>
    <p:extLst>
      <p:ext uri="{BB962C8B-B14F-4D97-AF65-F5344CB8AC3E}">
        <p14:creationId xmlns:p14="http://schemas.microsoft.com/office/powerpoint/2010/main" val="4213070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6F8A-DDA9-45F7-99F2-17AC5784A3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92194A-E977-1838-D6B2-568D65311A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DA68ED-3C60-542C-06F6-05D70B718B4F}"/>
              </a:ext>
            </a:extLst>
          </p:cNvPr>
          <p:cNvSpPr>
            <a:spLocks noGrp="1"/>
          </p:cNvSpPr>
          <p:nvPr>
            <p:ph type="dt" sz="half" idx="10"/>
          </p:nvPr>
        </p:nvSpPr>
        <p:spPr/>
        <p:txBody>
          <a:bodyPr/>
          <a:lstStyle/>
          <a:p>
            <a:fld id="{B5E6F727-E367-472C-803C-DD378CC148F5}" type="datetimeFigureOut">
              <a:rPr lang="en-US" smtClean="0"/>
              <a:t>12/13/2022</a:t>
            </a:fld>
            <a:endParaRPr lang="en-US"/>
          </a:p>
        </p:txBody>
      </p:sp>
      <p:sp>
        <p:nvSpPr>
          <p:cNvPr id="5" name="Footer Placeholder 4">
            <a:extLst>
              <a:ext uri="{FF2B5EF4-FFF2-40B4-BE49-F238E27FC236}">
                <a16:creationId xmlns:a16="http://schemas.microsoft.com/office/drawing/2014/main" id="{72912F00-7463-5E63-D80A-BA3F2474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B1A5A4-C38D-2517-3B0B-EC61296A7E9E}"/>
              </a:ext>
            </a:extLst>
          </p:cNvPr>
          <p:cNvSpPr>
            <a:spLocks noGrp="1"/>
          </p:cNvSpPr>
          <p:nvPr>
            <p:ph type="sldNum" sz="quarter" idx="12"/>
          </p:nvPr>
        </p:nvSpPr>
        <p:spPr/>
        <p:txBody>
          <a:bodyPr/>
          <a:lstStyle/>
          <a:p>
            <a:fld id="{0E8598CA-7CED-466E-8B3E-F533444F5421}" type="slidenum">
              <a:rPr lang="en-US" smtClean="0"/>
              <a:t>‹#›</a:t>
            </a:fld>
            <a:endParaRPr lang="en-US"/>
          </a:p>
        </p:txBody>
      </p:sp>
    </p:spTree>
    <p:extLst>
      <p:ext uri="{BB962C8B-B14F-4D97-AF65-F5344CB8AC3E}">
        <p14:creationId xmlns:p14="http://schemas.microsoft.com/office/powerpoint/2010/main" val="1970959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BEA6D-52AC-561A-DE99-F2A8A1B4FD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7DA9D4-9B49-DD77-7239-5A4D53B84D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B272B7-E980-BE43-3CC4-99EFE2CFFF2E}"/>
              </a:ext>
            </a:extLst>
          </p:cNvPr>
          <p:cNvSpPr>
            <a:spLocks noGrp="1"/>
          </p:cNvSpPr>
          <p:nvPr>
            <p:ph type="dt" sz="half" idx="10"/>
          </p:nvPr>
        </p:nvSpPr>
        <p:spPr/>
        <p:txBody>
          <a:bodyPr/>
          <a:lstStyle/>
          <a:p>
            <a:fld id="{B5E6F727-E367-472C-803C-DD378CC148F5}" type="datetimeFigureOut">
              <a:rPr lang="en-US" smtClean="0"/>
              <a:t>12/13/2022</a:t>
            </a:fld>
            <a:endParaRPr lang="en-US"/>
          </a:p>
        </p:txBody>
      </p:sp>
      <p:sp>
        <p:nvSpPr>
          <p:cNvPr id="5" name="Footer Placeholder 4">
            <a:extLst>
              <a:ext uri="{FF2B5EF4-FFF2-40B4-BE49-F238E27FC236}">
                <a16:creationId xmlns:a16="http://schemas.microsoft.com/office/drawing/2014/main" id="{B112F082-91B9-1D49-A5E2-0C7D548C57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FFAE9A-6B75-01C9-BE05-E81277D7267D}"/>
              </a:ext>
            </a:extLst>
          </p:cNvPr>
          <p:cNvSpPr>
            <a:spLocks noGrp="1"/>
          </p:cNvSpPr>
          <p:nvPr>
            <p:ph type="sldNum" sz="quarter" idx="12"/>
          </p:nvPr>
        </p:nvSpPr>
        <p:spPr/>
        <p:txBody>
          <a:bodyPr/>
          <a:lstStyle/>
          <a:p>
            <a:fld id="{0E8598CA-7CED-466E-8B3E-F533444F5421}" type="slidenum">
              <a:rPr lang="en-US" smtClean="0"/>
              <a:t>‹#›</a:t>
            </a:fld>
            <a:endParaRPr lang="en-US"/>
          </a:p>
        </p:txBody>
      </p:sp>
    </p:spTree>
    <p:extLst>
      <p:ext uri="{BB962C8B-B14F-4D97-AF65-F5344CB8AC3E}">
        <p14:creationId xmlns:p14="http://schemas.microsoft.com/office/powerpoint/2010/main" val="1194751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A547BD-BF18-41DC-255E-5D5CDAA254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0DE6ED-6AA9-3825-0D55-8275398D7F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543793-2314-DAE8-47DB-1A1ADCEEC078}"/>
              </a:ext>
            </a:extLst>
          </p:cNvPr>
          <p:cNvSpPr>
            <a:spLocks noGrp="1"/>
          </p:cNvSpPr>
          <p:nvPr>
            <p:ph type="dt" sz="half" idx="10"/>
          </p:nvPr>
        </p:nvSpPr>
        <p:spPr/>
        <p:txBody>
          <a:bodyPr/>
          <a:lstStyle/>
          <a:p>
            <a:fld id="{B5E6F727-E367-472C-803C-DD378CC148F5}" type="datetimeFigureOut">
              <a:rPr lang="en-US" smtClean="0"/>
              <a:t>12/13/2022</a:t>
            </a:fld>
            <a:endParaRPr lang="en-US"/>
          </a:p>
        </p:txBody>
      </p:sp>
      <p:sp>
        <p:nvSpPr>
          <p:cNvPr id="5" name="Footer Placeholder 4">
            <a:extLst>
              <a:ext uri="{FF2B5EF4-FFF2-40B4-BE49-F238E27FC236}">
                <a16:creationId xmlns:a16="http://schemas.microsoft.com/office/drawing/2014/main" id="{8070EF99-388B-A2A2-85D2-0F82B25D72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3B11E4-FAB4-6E06-7518-8AC7202654B7}"/>
              </a:ext>
            </a:extLst>
          </p:cNvPr>
          <p:cNvSpPr>
            <a:spLocks noGrp="1"/>
          </p:cNvSpPr>
          <p:nvPr>
            <p:ph type="sldNum" sz="quarter" idx="12"/>
          </p:nvPr>
        </p:nvSpPr>
        <p:spPr/>
        <p:txBody>
          <a:bodyPr/>
          <a:lstStyle/>
          <a:p>
            <a:fld id="{0E8598CA-7CED-466E-8B3E-F533444F5421}" type="slidenum">
              <a:rPr lang="en-US" smtClean="0"/>
              <a:t>‹#›</a:t>
            </a:fld>
            <a:endParaRPr lang="en-US"/>
          </a:p>
        </p:txBody>
      </p:sp>
    </p:spTree>
    <p:extLst>
      <p:ext uri="{BB962C8B-B14F-4D97-AF65-F5344CB8AC3E}">
        <p14:creationId xmlns:p14="http://schemas.microsoft.com/office/powerpoint/2010/main" val="2983194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772B3-9263-6E2D-84F8-BBCDD84BC6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F3A64F-771B-4789-5D70-ECC6B7A7F3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1C10F1-9FFE-7E3B-F491-75DAD8B1B040}"/>
              </a:ext>
            </a:extLst>
          </p:cNvPr>
          <p:cNvSpPr>
            <a:spLocks noGrp="1"/>
          </p:cNvSpPr>
          <p:nvPr>
            <p:ph type="dt" sz="half" idx="10"/>
          </p:nvPr>
        </p:nvSpPr>
        <p:spPr/>
        <p:txBody>
          <a:bodyPr/>
          <a:lstStyle/>
          <a:p>
            <a:fld id="{B5E6F727-E367-472C-803C-DD378CC148F5}" type="datetimeFigureOut">
              <a:rPr lang="en-US" smtClean="0"/>
              <a:t>12/13/2022</a:t>
            </a:fld>
            <a:endParaRPr lang="en-US"/>
          </a:p>
        </p:txBody>
      </p:sp>
      <p:sp>
        <p:nvSpPr>
          <p:cNvPr id="5" name="Footer Placeholder 4">
            <a:extLst>
              <a:ext uri="{FF2B5EF4-FFF2-40B4-BE49-F238E27FC236}">
                <a16:creationId xmlns:a16="http://schemas.microsoft.com/office/drawing/2014/main" id="{C17D7FCB-8B74-96E8-62F0-B5784A3818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BA84C0-5255-8C68-71F5-D71FF3663342}"/>
              </a:ext>
            </a:extLst>
          </p:cNvPr>
          <p:cNvSpPr>
            <a:spLocks noGrp="1"/>
          </p:cNvSpPr>
          <p:nvPr>
            <p:ph type="sldNum" sz="quarter" idx="12"/>
          </p:nvPr>
        </p:nvSpPr>
        <p:spPr/>
        <p:txBody>
          <a:bodyPr/>
          <a:lstStyle/>
          <a:p>
            <a:fld id="{0E8598CA-7CED-466E-8B3E-F533444F5421}" type="slidenum">
              <a:rPr lang="en-US" smtClean="0"/>
              <a:t>‹#›</a:t>
            </a:fld>
            <a:endParaRPr lang="en-US"/>
          </a:p>
        </p:txBody>
      </p:sp>
    </p:spTree>
    <p:extLst>
      <p:ext uri="{BB962C8B-B14F-4D97-AF65-F5344CB8AC3E}">
        <p14:creationId xmlns:p14="http://schemas.microsoft.com/office/powerpoint/2010/main" val="2120720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38CFF-83BB-C35D-7EDF-2FC65C95C9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D876D3-853E-F28F-2320-0E8BAFB2C6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9ACFB-12EA-63A3-1421-4140B5D2D0C4}"/>
              </a:ext>
            </a:extLst>
          </p:cNvPr>
          <p:cNvSpPr>
            <a:spLocks noGrp="1"/>
          </p:cNvSpPr>
          <p:nvPr>
            <p:ph type="dt" sz="half" idx="10"/>
          </p:nvPr>
        </p:nvSpPr>
        <p:spPr/>
        <p:txBody>
          <a:bodyPr/>
          <a:lstStyle/>
          <a:p>
            <a:fld id="{B5E6F727-E367-472C-803C-DD378CC148F5}" type="datetimeFigureOut">
              <a:rPr lang="en-US" smtClean="0"/>
              <a:t>12/13/2022</a:t>
            </a:fld>
            <a:endParaRPr lang="en-US"/>
          </a:p>
        </p:txBody>
      </p:sp>
      <p:sp>
        <p:nvSpPr>
          <p:cNvPr id="5" name="Footer Placeholder 4">
            <a:extLst>
              <a:ext uri="{FF2B5EF4-FFF2-40B4-BE49-F238E27FC236}">
                <a16:creationId xmlns:a16="http://schemas.microsoft.com/office/drawing/2014/main" id="{75AB70CB-418E-3696-B603-C9DA834C1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3345F7-3289-7A9C-66AF-771856F698D4}"/>
              </a:ext>
            </a:extLst>
          </p:cNvPr>
          <p:cNvSpPr>
            <a:spLocks noGrp="1"/>
          </p:cNvSpPr>
          <p:nvPr>
            <p:ph type="sldNum" sz="quarter" idx="12"/>
          </p:nvPr>
        </p:nvSpPr>
        <p:spPr/>
        <p:txBody>
          <a:bodyPr/>
          <a:lstStyle/>
          <a:p>
            <a:fld id="{0E8598CA-7CED-466E-8B3E-F533444F5421}" type="slidenum">
              <a:rPr lang="en-US" smtClean="0"/>
              <a:t>‹#›</a:t>
            </a:fld>
            <a:endParaRPr lang="en-US"/>
          </a:p>
        </p:txBody>
      </p:sp>
    </p:spTree>
    <p:extLst>
      <p:ext uri="{BB962C8B-B14F-4D97-AF65-F5344CB8AC3E}">
        <p14:creationId xmlns:p14="http://schemas.microsoft.com/office/powerpoint/2010/main" val="3006129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0772A-6367-971C-A8D8-8F66EAD322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BAC0C4-20A4-82A2-BA46-BA3E166341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782F21-7A7C-7DE8-7F24-F0D08E78AD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D4AA2F-8313-1F8C-2945-1E7ACB258F47}"/>
              </a:ext>
            </a:extLst>
          </p:cNvPr>
          <p:cNvSpPr>
            <a:spLocks noGrp="1"/>
          </p:cNvSpPr>
          <p:nvPr>
            <p:ph type="dt" sz="half" idx="10"/>
          </p:nvPr>
        </p:nvSpPr>
        <p:spPr/>
        <p:txBody>
          <a:bodyPr/>
          <a:lstStyle/>
          <a:p>
            <a:fld id="{B5E6F727-E367-472C-803C-DD378CC148F5}" type="datetimeFigureOut">
              <a:rPr lang="en-US" smtClean="0"/>
              <a:t>12/13/2022</a:t>
            </a:fld>
            <a:endParaRPr lang="en-US"/>
          </a:p>
        </p:txBody>
      </p:sp>
      <p:sp>
        <p:nvSpPr>
          <p:cNvPr id="6" name="Footer Placeholder 5">
            <a:extLst>
              <a:ext uri="{FF2B5EF4-FFF2-40B4-BE49-F238E27FC236}">
                <a16:creationId xmlns:a16="http://schemas.microsoft.com/office/drawing/2014/main" id="{1260497B-39E5-9810-E748-9FB4AEDC37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1C36D7-1BA1-D746-C7E1-9863B6117EDA}"/>
              </a:ext>
            </a:extLst>
          </p:cNvPr>
          <p:cNvSpPr>
            <a:spLocks noGrp="1"/>
          </p:cNvSpPr>
          <p:nvPr>
            <p:ph type="sldNum" sz="quarter" idx="12"/>
          </p:nvPr>
        </p:nvSpPr>
        <p:spPr/>
        <p:txBody>
          <a:bodyPr/>
          <a:lstStyle/>
          <a:p>
            <a:fld id="{0E8598CA-7CED-466E-8B3E-F533444F5421}" type="slidenum">
              <a:rPr lang="en-US" smtClean="0"/>
              <a:t>‹#›</a:t>
            </a:fld>
            <a:endParaRPr lang="en-US"/>
          </a:p>
        </p:txBody>
      </p:sp>
    </p:spTree>
    <p:extLst>
      <p:ext uri="{BB962C8B-B14F-4D97-AF65-F5344CB8AC3E}">
        <p14:creationId xmlns:p14="http://schemas.microsoft.com/office/powerpoint/2010/main" val="2067685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D05E7-E46A-E95A-1057-E8A87AE16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B48FB4-D5CA-7AD4-C090-86323F8731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7AEC75-C863-12BA-473B-8ACC9A6284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63C951-D6C7-9A18-E97C-158B489107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C1ED25-1226-5A7A-A49C-BB48A3983D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455C6B-D8EE-A6A0-2C6D-7100DC9AE4E5}"/>
              </a:ext>
            </a:extLst>
          </p:cNvPr>
          <p:cNvSpPr>
            <a:spLocks noGrp="1"/>
          </p:cNvSpPr>
          <p:nvPr>
            <p:ph type="dt" sz="half" idx="10"/>
          </p:nvPr>
        </p:nvSpPr>
        <p:spPr/>
        <p:txBody>
          <a:bodyPr/>
          <a:lstStyle/>
          <a:p>
            <a:fld id="{B5E6F727-E367-472C-803C-DD378CC148F5}" type="datetimeFigureOut">
              <a:rPr lang="en-US" smtClean="0"/>
              <a:t>12/13/2022</a:t>
            </a:fld>
            <a:endParaRPr lang="en-US"/>
          </a:p>
        </p:txBody>
      </p:sp>
      <p:sp>
        <p:nvSpPr>
          <p:cNvPr id="8" name="Footer Placeholder 7">
            <a:extLst>
              <a:ext uri="{FF2B5EF4-FFF2-40B4-BE49-F238E27FC236}">
                <a16:creationId xmlns:a16="http://schemas.microsoft.com/office/drawing/2014/main" id="{434888A2-B665-FDFA-63D1-55D65F1021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7A2A1E-D528-37CD-9B41-0CF9E4512145}"/>
              </a:ext>
            </a:extLst>
          </p:cNvPr>
          <p:cNvSpPr>
            <a:spLocks noGrp="1"/>
          </p:cNvSpPr>
          <p:nvPr>
            <p:ph type="sldNum" sz="quarter" idx="12"/>
          </p:nvPr>
        </p:nvSpPr>
        <p:spPr/>
        <p:txBody>
          <a:bodyPr/>
          <a:lstStyle/>
          <a:p>
            <a:fld id="{0E8598CA-7CED-466E-8B3E-F533444F5421}" type="slidenum">
              <a:rPr lang="en-US" smtClean="0"/>
              <a:t>‹#›</a:t>
            </a:fld>
            <a:endParaRPr lang="en-US"/>
          </a:p>
        </p:txBody>
      </p:sp>
    </p:spTree>
    <p:extLst>
      <p:ext uri="{BB962C8B-B14F-4D97-AF65-F5344CB8AC3E}">
        <p14:creationId xmlns:p14="http://schemas.microsoft.com/office/powerpoint/2010/main" val="3084923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065F6-43C5-0429-931B-E6BFD43790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E17436-323C-7741-A1F8-B709870929BD}"/>
              </a:ext>
            </a:extLst>
          </p:cNvPr>
          <p:cNvSpPr>
            <a:spLocks noGrp="1"/>
          </p:cNvSpPr>
          <p:nvPr>
            <p:ph type="dt" sz="half" idx="10"/>
          </p:nvPr>
        </p:nvSpPr>
        <p:spPr/>
        <p:txBody>
          <a:bodyPr/>
          <a:lstStyle/>
          <a:p>
            <a:fld id="{B5E6F727-E367-472C-803C-DD378CC148F5}" type="datetimeFigureOut">
              <a:rPr lang="en-US" smtClean="0"/>
              <a:t>12/13/2022</a:t>
            </a:fld>
            <a:endParaRPr lang="en-US"/>
          </a:p>
        </p:txBody>
      </p:sp>
      <p:sp>
        <p:nvSpPr>
          <p:cNvPr id="4" name="Footer Placeholder 3">
            <a:extLst>
              <a:ext uri="{FF2B5EF4-FFF2-40B4-BE49-F238E27FC236}">
                <a16:creationId xmlns:a16="http://schemas.microsoft.com/office/drawing/2014/main" id="{1EDA3F60-A896-2ACB-A9BD-46C845A57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CFD525-A4AD-AB01-4DED-5AD288443C7A}"/>
              </a:ext>
            </a:extLst>
          </p:cNvPr>
          <p:cNvSpPr>
            <a:spLocks noGrp="1"/>
          </p:cNvSpPr>
          <p:nvPr>
            <p:ph type="sldNum" sz="quarter" idx="12"/>
          </p:nvPr>
        </p:nvSpPr>
        <p:spPr/>
        <p:txBody>
          <a:bodyPr/>
          <a:lstStyle/>
          <a:p>
            <a:fld id="{0E8598CA-7CED-466E-8B3E-F533444F5421}" type="slidenum">
              <a:rPr lang="en-US" smtClean="0"/>
              <a:t>‹#›</a:t>
            </a:fld>
            <a:endParaRPr lang="en-US"/>
          </a:p>
        </p:txBody>
      </p:sp>
    </p:spTree>
    <p:extLst>
      <p:ext uri="{BB962C8B-B14F-4D97-AF65-F5344CB8AC3E}">
        <p14:creationId xmlns:p14="http://schemas.microsoft.com/office/powerpoint/2010/main" val="1510423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76E3BF-C90B-AC39-9870-22B8F0F0A5E4}"/>
              </a:ext>
            </a:extLst>
          </p:cNvPr>
          <p:cNvSpPr>
            <a:spLocks noGrp="1"/>
          </p:cNvSpPr>
          <p:nvPr>
            <p:ph type="dt" sz="half" idx="10"/>
          </p:nvPr>
        </p:nvSpPr>
        <p:spPr/>
        <p:txBody>
          <a:bodyPr/>
          <a:lstStyle/>
          <a:p>
            <a:fld id="{B5E6F727-E367-472C-803C-DD378CC148F5}" type="datetimeFigureOut">
              <a:rPr lang="en-US" smtClean="0"/>
              <a:t>12/13/2022</a:t>
            </a:fld>
            <a:endParaRPr lang="en-US"/>
          </a:p>
        </p:txBody>
      </p:sp>
      <p:sp>
        <p:nvSpPr>
          <p:cNvPr id="3" name="Footer Placeholder 2">
            <a:extLst>
              <a:ext uri="{FF2B5EF4-FFF2-40B4-BE49-F238E27FC236}">
                <a16:creationId xmlns:a16="http://schemas.microsoft.com/office/drawing/2014/main" id="{D2387772-2E92-FE1D-8623-6CDE9EC58B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FEFE1F-DC53-A88E-E62C-FC3931A44BCE}"/>
              </a:ext>
            </a:extLst>
          </p:cNvPr>
          <p:cNvSpPr>
            <a:spLocks noGrp="1"/>
          </p:cNvSpPr>
          <p:nvPr>
            <p:ph type="sldNum" sz="quarter" idx="12"/>
          </p:nvPr>
        </p:nvSpPr>
        <p:spPr/>
        <p:txBody>
          <a:bodyPr/>
          <a:lstStyle/>
          <a:p>
            <a:fld id="{0E8598CA-7CED-466E-8B3E-F533444F5421}" type="slidenum">
              <a:rPr lang="en-US" smtClean="0"/>
              <a:t>‹#›</a:t>
            </a:fld>
            <a:endParaRPr lang="en-US"/>
          </a:p>
        </p:txBody>
      </p:sp>
    </p:spTree>
    <p:extLst>
      <p:ext uri="{BB962C8B-B14F-4D97-AF65-F5344CB8AC3E}">
        <p14:creationId xmlns:p14="http://schemas.microsoft.com/office/powerpoint/2010/main" val="497244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2E07-A316-D773-C3B3-7691FD1D4C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E7FDAB-9F42-924E-F6D7-460DD88085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F30823-C83B-5E8D-D58D-0D1342B2BE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C150B7-30DF-259D-97E8-3F66B94A5732}"/>
              </a:ext>
            </a:extLst>
          </p:cNvPr>
          <p:cNvSpPr>
            <a:spLocks noGrp="1"/>
          </p:cNvSpPr>
          <p:nvPr>
            <p:ph type="dt" sz="half" idx="10"/>
          </p:nvPr>
        </p:nvSpPr>
        <p:spPr/>
        <p:txBody>
          <a:bodyPr/>
          <a:lstStyle/>
          <a:p>
            <a:fld id="{B5E6F727-E367-472C-803C-DD378CC148F5}" type="datetimeFigureOut">
              <a:rPr lang="en-US" smtClean="0"/>
              <a:t>12/13/2022</a:t>
            </a:fld>
            <a:endParaRPr lang="en-US"/>
          </a:p>
        </p:txBody>
      </p:sp>
      <p:sp>
        <p:nvSpPr>
          <p:cNvPr id="6" name="Footer Placeholder 5">
            <a:extLst>
              <a:ext uri="{FF2B5EF4-FFF2-40B4-BE49-F238E27FC236}">
                <a16:creationId xmlns:a16="http://schemas.microsoft.com/office/drawing/2014/main" id="{93366D71-F2CD-1F0E-4C04-5D97BD5E95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72EE10-5E53-C37D-A2DE-B1251DA86D6F}"/>
              </a:ext>
            </a:extLst>
          </p:cNvPr>
          <p:cNvSpPr>
            <a:spLocks noGrp="1"/>
          </p:cNvSpPr>
          <p:nvPr>
            <p:ph type="sldNum" sz="quarter" idx="12"/>
          </p:nvPr>
        </p:nvSpPr>
        <p:spPr/>
        <p:txBody>
          <a:bodyPr/>
          <a:lstStyle/>
          <a:p>
            <a:fld id="{0E8598CA-7CED-466E-8B3E-F533444F5421}" type="slidenum">
              <a:rPr lang="en-US" smtClean="0"/>
              <a:t>‹#›</a:t>
            </a:fld>
            <a:endParaRPr lang="en-US"/>
          </a:p>
        </p:txBody>
      </p:sp>
    </p:spTree>
    <p:extLst>
      <p:ext uri="{BB962C8B-B14F-4D97-AF65-F5344CB8AC3E}">
        <p14:creationId xmlns:p14="http://schemas.microsoft.com/office/powerpoint/2010/main" val="2597260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1912C-7DAC-D038-AA6A-7911D7054D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5DC170-7FCA-D72A-F94D-44ABFB8666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89CAEC-9066-FD2F-13E9-F64259A53A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C2E0F1-C6B7-48F6-6F7A-0F672883C283}"/>
              </a:ext>
            </a:extLst>
          </p:cNvPr>
          <p:cNvSpPr>
            <a:spLocks noGrp="1"/>
          </p:cNvSpPr>
          <p:nvPr>
            <p:ph type="dt" sz="half" idx="10"/>
          </p:nvPr>
        </p:nvSpPr>
        <p:spPr/>
        <p:txBody>
          <a:bodyPr/>
          <a:lstStyle/>
          <a:p>
            <a:fld id="{B5E6F727-E367-472C-803C-DD378CC148F5}" type="datetimeFigureOut">
              <a:rPr lang="en-US" smtClean="0"/>
              <a:t>12/13/2022</a:t>
            </a:fld>
            <a:endParaRPr lang="en-US"/>
          </a:p>
        </p:txBody>
      </p:sp>
      <p:sp>
        <p:nvSpPr>
          <p:cNvPr id="6" name="Footer Placeholder 5">
            <a:extLst>
              <a:ext uri="{FF2B5EF4-FFF2-40B4-BE49-F238E27FC236}">
                <a16:creationId xmlns:a16="http://schemas.microsoft.com/office/drawing/2014/main" id="{3E86A389-AAD9-59C1-7517-EB1FCD4BD7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7E5783-532A-7FDD-AF9D-A4B84C1AC0A6}"/>
              </a:ext>
            </a:extLst>
          </p:cNvPr>
          <p:cNvSpPr>
            <a:spLocks noGrp="1"/>
          </p:cNvSpPr>
          <p:nvPr>
            <p:ph type="sldNum" sz="quarter" idx="12"/>
          </p:nvPr>
        </p:nvSpPr>
        <p:spPr/>
        <p:txBody>
          <a:bodyPr/>
          <a:lstStyle/>
          <a:p>
            <a:fld id="{0E8598CA-7CED-466E-8B3E-F533444F5421}" type="slidenum">
              <a:rPr lang="en-US" smtClean="0"/>
              <a:t>‹#›</a:t>
            </a:fld>
            <a:endParaRPr lang="en-US"/>
          </a:p>
        </p:txBody>
      </p:sp>
    </p:spTree>
    <p:extLst>
      <p:ext uri="{BB962C8B-B14F-4D97-AF65-F5344CB8AC3E}">
        <p14:creationId xmlns:p14="http://schemas.microsoft.com/office/powerpoint/2010/main" val="1420074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474424-B7A9-1976-60D8-229B3A89E4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FF5815-CDDC-9FE2-49B5-60C6221B6E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840402-ECF0-F6D8-2F42-EE4E1B9EE4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E6F727-E367-472C-803C-DD378CC148F5}" type="datetimeFigureOut">
              <a:rPr lang="en-US" smtClean="0"/>
              <a:t>12/13/2022</a:t>
            </a:fld>
            <a:endParaRPr lang="en-US"/>
          </a:p>
        </p:txBody>
      </p:sp>
      <p:sp>
        <p:nvSpPr>
          <p:cNvPr id="5" name="Footer Placeholder 4">
            <a:extLst>
              <a:ext uri="{FF2B5EF4-FFF2-40B4-BE49-F238E27FC236}">
                <a16:creationId xmlns:a16="http://schemas.microsoft.com/office/drawing/2014/main" id="{7470A5DF-5C5B-D72A-F03A-90FBAE10BB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C049D1-461D-A2AE-D674-CC1FBE06A4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598CA-7CED-466E-8B3E-F533444F5421}" type="slidenum">
              <a:rPr lang="en-US" smtClean="0"/>
              <a:t>‹#›</a:t>
            </a:fld>
            <a:endParaRPr lang="en-US"/>
          </a:p>
        </p:txBody>
      </p:sp>
    </p:spTree>
    <p:extLst>
      <p:ext uri="{BB962C8B-B14F-4D97-AF65-F5344CB8AC3E}">
        <p14:creationId xmlns:p14="http://schemas.microsoft.com/office/powerpoint/2010/main" val="3911472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eg"/></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hyperlink" Target="http://idd.insaan.iiit.ac.in/dataset/details/" TargetMode="External"/><Relationship Id="rId2" Type="http://schemas.openxmlformats.org/officeDocument/2006/relationships/hyperlink" Target="https://arxiv.org/pdf/1811.10200v1.pdf"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9">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title="Animated Driven Car">
            <a:hlinkClick r:id="" action="ppaction://media"/>
            <a:extLst>
              <a:ext uri="{FF2B5EF4-FFF2-40B4-BE49-F238E27FC236}">
                <a16:creationId xmlns:a16="http://schemas.microsoft.com/office/drawing/2014/main" id="{7810AA49-CE4D-62D7-2C02-68507503B5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48350" y="1848829"/>
            <a:ext cx="5890683" cy="3313508"/>
          </a:xfrm>
          <a:prstGeom prst="rect">
            <a:avLst/>
          </a:prstGeom>
        </p:spPr>
      </p:pic>
      <p:sp>
        <p:nvSpPr>
          <p:cNvPr id="39" name="Freeform: Shape 11">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Shape 13">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EEEDE2-BCCB-FEEC-8DD5-CE38B3E543A2}"/>
              </a:ext>
            </a:extLst>
          </p:cNvPr>
          <p:cNvSpPr>
            <a:spLocks noGrp="1"/>
          </p:cNvSpPr>
          <p:nvPr>
            <p:ph type="ctrTitle"/>
          </p:nvPr>
        </p:nvSpPr>
        <p:spPr>
          <a:xfrm>
            <a:off x="-1" y="91440"/>
            <a:ext cx="5265639" cy="2249424"/>
          </a:xfrm>
        </p:spPr>
        <p:txBody>
          <a:bodyPr anchor="b">
            <a:normAutofit/>
          </a:bodyPr>
          <a:lstStyle/>
          <a:p>
            <a:r>
              <a:rPr lang="en-US" sz="4400" dirty="0"/>
              <a:t>Indian Driving Dataset</a:t>
            </a:r>
            <a:br>
              <a:rPr lang="en-US" sz="4400" dirty="0"/>
            </a:br>
            <a:r>
              <a:rPr lang="en-US" sz="2400" dirty="0"/>
              <a:t>A Multi-label Problem</a:t>
            </a:r>
          </a:p>
        </p:txBody>
      </p:sp>
      <p:sp>
        <p:nvSpPr>
          <p:cNvPr id="3" name="Subtitle 2">
            <a:extLst>
              <a:ext uri="{FF2B5EF4-FFF2-40B4-BE49-F238E27FC236}">
                <a16:creationId xmlns:a16="http://schemas.microsoft.com/office/drawing/2014/main" id="{56E91DC8-B742-403D-D300-BD8372A63ECA}"/>
              </a:ext>
            </a:extLst>
          </p:cNvPr>
          <p:cNvSpPr>
            <a:spLocks noGrp="1"/>
          </p:cNvSpPr>
          <p:nvPr>
            <p:ph type="subTitle" idx="1"/>
          </p:nvPr>
        </p:nvSpPr>
        <p:spPr>
          <a:xfrm>
            <a:off x="-1" y="5303519"/>
            <a:ext cx="3209544" cy="1554481"/>
          </a:xfrm>
        </p:spPr>
        <p:txBody>
          <a:bodyPr anchor="t">
            <a:normAutofit fontScale="85000" lnSpcReduction="10000"/>
          </a:bodyPr>
          <a:lstStyle/>
          <a:p>
            <a:pPr algn="l"/>
            <a:r>
              <a:rPr lang="en-US" b="1" u="sng" dirty="0"/>
              <a:t>ML2 Final Project – Group 2</a:t>
            </a:r>
          </a:p>
          <a:p>
            <a:pPr marL="342900" indent="-342900" algn="l">
              <a:buFont typeface="Arial" panose="020B0604020202020204" pitchFamily="34" charset="0"/>
              <a:buChar char="•"/>
            </a:pPr>
            <a:r>
              <a:rPr lang="en-US" sz="2000" dirty="0"/>
              <a:t>Hemangi Kinger</a:t>
            </a:r>
          </a:p>
          <a:p>
            <a:pPr marL="342900" indent="-342900" algn="l">
              <a:buFont typeface="Arial" panose="020B0604020202020204" pitchFamily="34" charset="0"/>
              <a:buChar char="•"/>
            </a:pPr>
            <a:r>
              <a:rPr lang="en-US" sz="2000" dirty="0"/>
              <a:t>Varun Shah</a:t>
            </a:r>
          </a:p>
          <a:p>
            <a:pPr marL="342900" indent="-342900" algn="l">
              <a:buFont typeface="Arial" panose="020B0604020202020204" pitchFamily="34" charset="0"/>
              <a:buChar char="•"/>
            </a:pPr>
            <a:r>
              <a:rPr lang="en-US" sz="2000" dirty="0"/>
              <a:t>Ishan Kuchroo</a:t>
            </a:r>
          </a:p>
        </p:txBody>
      </p:sp>
    </p:spTree>
    <p:extLst>
      <p:ext uri="{BB962C8B-B14F-4D97-AF65-F5344CB8AC3E}">
        <p14:creationId xmlns:p14="http://schemas.microsoft.com/office/powerpoint/2010/main" val="20242604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7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ata scientist neural network joke&quot; Art Board Print for Sale by dataninja |  Redbubble">
            <a:extLst>
              <a:ext uri="{FF2B5EF4-FFF2-40B4-BE49-F238E27FC236}">
                <a16:creationId xmlns:a16="http://schemas.microsoft.com/office/drawing/2014/main" id="{3ED36CD2-A001-A58C-8FA1-00CB03579A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94984" y="43105"/>
            <a:ext cx="4097016" cy="22870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Machine Learning: The Great Stagnation - by Mark Saroufim">
            <a:extLst>
              <a:ext uri="{FF2B5EF4-FFF2-40B4-BE49-F238E27FC236}">
                <a16:creationId xmlns:a16="http://schemas.microsoft.com/office/drawing/2014/main" id="{C2D8AC84-098F-A3AD-051A-343FD1B41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14836"/>
            <a:ext cx="4343571" cy="414316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achine Learning for Everyone :: In simple words. With real-world examples.  Yes, again :: vas3k.com">
            <a:extLst>
              <a:ext uri="{FF2B5EF4-FFF2-40B4-BE49-F238E27FC236}">
                <a16:creationId xmlns:a16="http://schemas.microsoft.com/office/drawing/2014/main" id="{7FD81782-E24C-E708-85C2-7C4E6FFC8C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2240" y="2349897"/>
            <a:ext cx="3482744" cy="24598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ensorFlow, Keras and deep learning, without a PhD">
            <a:extLst>
              <a:ext uri="{FF2B5EF4-FFF2-40B4-BE49-F238E27FC236}">
                <a16:creationId xmlns:a16="http://schemas.microsoft.com/office/drawing/2014/main" id="{0F069AA5-C1F8-D64F-00C4-6F6396A5FF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3952" y="4809745"/>
            <a:ext cx="5579645" cy="207568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joke - be like a neural network - devRant">
            <a:extLst>
              <a:ext uri="{FF2B5EF4-FFF2-40B4-BE49-F238E27FC236}">
                <a16:creationId xmlns:a16="http://schemas.microsoft.com/office/drawing/2014/main" id="{B6AFCEB7-3F3A-8D86-8E6E-E07E6C7131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10" y="0"/>
            <a:ext cx="4114470" cy="25157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How to trick a neural network into thinking a panda is a vulture">
            <a:extLst>
              <a:ext uri="{FF2B5EF4-FFF2-40B4-BE49-F238E27FC236}">
                <a16:creationId xmlns:a16="http://schemas.microsoft.com/office/drawing/2014/main" id="{98F611EB-02B8-E910-DD7E-1B628EE2E0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71726" y="2330191"/>
            <a:ext cx="3058692" cy="228943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66D21B78-576E-EA5B-1BCC-54F20299BF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3571" y="40757"/>
            <a:ext cx="3171242" cy="228943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Neurons&quot; Greeting Card for Sale by karenalexandra | Redbubble">
            <a:extLst>
              <a:ext uri="{FF2B5EF4-FFF2-40B4-BE49-F238E27FC236}">
                <a16:creationId xmlns:a16="http://schemas.microsoft.com/office/drawing/2014/main" id="{24A4AEF6-A8B1-2E38-6536-14E8DA6838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7730" y="5005929"/>
            <a:ext cx="1775538" cy="1683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953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D310-6951-24AD-4CD3-A08822313E35}"/>
              </a:ext>
            </a:extLst>
          </p:cNvPr>
          <p:cNvSpPr>
            <a:spLocks noGrp="1"/>
          </p:cNvSpPr>
          <p:nvPr>
            <p:ph type="title"/>
          </p:nvPr>
        </p:nvSpPr>
        <p:spPr/>
        <p:txBody>
          <a:bodyPr/>
          <a:lstStyle/>
          <a:p>
            <a:r>
              <a:rPr lang="en-US" dirty="0"/>
              <a:t>Convolution Neural Networks (CNN)</a:t>
            </a:r>
          </a:p>
        </p:txBody>
      </p:sp>
      <p:sp>
        <p:nvSpPr>
          <p:cNvPr id="3" name="Content Placeholder 2">
            <a:extLst>
              <a:ext uri="{FF2B5EF4-FFF2-40B4-BE49-F238E27FC236}">
                <a16:creationId xmlns:a16="http://schemas.microsoft.com/office/drawing/2014/main" id="{AA831A26-9B1B-40B7-4E11-E46E453469A7}"/>
              </a:ext>
            </a:extLst>
          </p:cNvPr>
          <p:cNvSpPr>
            <a:spLocks noGrp="1"/>
          </p:cNvSpPr>
          <p:nvPr>
            <p:ph idx="1"/>
          </p:nvPr>
        </p:nvSpPr>
        <p:spPr>
          <a:xfrm>
            <a:off x="838199" y="1825625"/>
            <a:ext cx="10171175" cy="743839"/>
          </a:xfrm>
        </p:spPr>
        <p:txBody>
          <a:bodyPr>
            <a:normAutofit/>
          </a:bodyPr>
          <a:lstStyle/>
          <a:p>
            <a:r>
              <a:rPr lang="en-US" sz="1200" dirty="0"/>
              <a:t>A Convolutional Neural Network (ConvNet/CNN) is a Deep Learning algorithm that can take in an input image, assign importance (learnable weights and biases) to various aspects/objects in the image, and be able to differentiate one from the other</a:t>
            </a:r>
          </a:p>
        </p:txBody>
      </p:sp>
      <p:pic>
        <p:nvPicPr>
          <p:cNvPr id="3074" name="Picture 2">
            <a:extLst>
              <a:ext uri="{FF2B5EF4-FFF2-40B4-BE49-F238E27FC236}">
                <a16:creationId xmlns:a16="http://schemas.microsoft.com/office/drawing/2014/main" id="{0B45CC30-72A1-EB8A-450A-EAB72BFA99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6464" y="3023489"/>
            <a:ext cx="9582911"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232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D5542E-CA24-27DE-4F14-9AD9398E79B6}"/>
              </a:ext>
            </a:extLst>
          </p:cNvPr>
          <p:cNvSpPr>
            <a:spLocks noGrp="1"/>
          </p:cNvSpPr>
          <p:nvPr>
            <p:ph type="title"/>
          </p:nvPr>
        </p:nvSpPr>
        <p:spPr>
          <a:xfrm>
            <a:off x="838200" y="556995"/>
            <a:ext cx="10515600" cy="888347"/>
          </a:xfrm>
        </p:spPr>
        <p:txBody>
          <a:bodyPr>
            <a:normAutofit/>
          </a:bodyPr>
          <a:lstStyle/>
          <a:p>
            <a:r>
              <a:rPr lang="en-US" sz="5200" dirty="0"/>
              <a:t>Model Journey</a:t>
            </a:r>
          </a:p>
        </p:txBody>
      </p:sp>
      <p:graphicFrame>
        <p:nvGraphicFramePr>
          <p:cNvPr id="7" name="Content Placeholder 2">
            <a:extLst>
              <a:ext uri="{FF2B5EF4-FFF2-40B4-BE49-F238E27FC236}">
                <a16:creationId xmlns:a16="http://schemas.microsoft.com/office/drawing/2014/main" id="{5BB9C4D5-1A77-DA04-5473-F1831335D6E2}"/>
              </a:ext>
            </a:extLst>
          </p:cNvPr>
          <p:cNvGraphicFramePr>
            <a:graphicFrameLocks noGrp="1"/>
          </p:cNvGraphicFramePr>
          <p:nvPr>
            <p:ph idx="1"/>
            <p:extLst>
              <p:ext uri="{D42A27DB-BD31-4B8C-83A1-F6EECF244321}">
                <p14:modId xmlns:p14="http://schemas.microsoft.com/office/powerpoint/2010/main" val="13980589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Rounded Corners 2">
            <a:extLst>
              <a:ext uri="{FF2B5EF4-FFF2-40B4-BE49-F238E27FC236}">
                <a16:creationId xmlns:a16="http://schemas.microsoft.com/office/drawing/2014/main" id="{5F9CE4F3-B151-DEB6-4829-4118592CFD30}"/>
              </a:ext>
            </a:extLst>
          </p:cNvPr>
          <p:cNvSpPr/>
          <p:nvPr/>
        </p:nvSpPr>
        <p:spPr>
          <a:xfrm>
            <a:off x="3873910" y="1690688"/>
            <a:ext cx="2094271" cy="139664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A3F57A4F-C23C-5B24-E51C-96CA3026B2DA}"/>
              </a:ext>
            </a:extLst>
          </p:cNvPr>
          <p:cNvSpPr/>
          <p:nvPr/>
        </p:nvSpPr>
        <p:spPr>
          <a:xfrm>
            <a:off x="6223821" y="1690687"/>
            <a:ext cx="2094271" cy="139664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3C4C2D0-95F1-DF7B-3DC5-FAEC46ED74B9}"/>
              </a:ext>
            </a:extLst>
          </p:cNvPr>
          <p:cNvSpPr/>
          <p:nvPr/>
        </p:nvSpPr>
        <p:spPr>
          <a:xfrm>
            <a:off x="8588476" y="3302973"/>
            <a:ext cx="2094271" cy="139664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2940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48D847-3CD9-7B0C-BAD3-5AEB50510261}"/>
              </a:ext>
            </a:extLst>
          </p:cNvPr>
          <p:cNvSpPr>
            <a:spLocks noGrp="1"/>
          </p:cNvSpPr>
          <p:nvPr>
            <p:ph type="title"/>
          </p:nvPr>
        </p:nvSpPr>
        <p:spPr>
          <a:xfrm>
            <a:off x="594360" y="637125"/>
            <a:ext cx="3802276" cy="5256371"/>
          </a:xfrm>
        </p:spPr>
        <p:txBody>
          <a:bodyPr>
            <a:normAutofit/>
          </a:bodyPr>
          <a:lstStyle/>
          <a:p>
            <a:r>
              <a:rPr lang="en-US" sz="4800">
                <a:solidFill>
                  <a:schemeClr val="bg1"/>
                </a:solidFill>
              </a:rPr>
              <a:t>ResNet - 101</a:t>
            </a:r>
          </a:p>
        </p:txBody>
      </p:sp>
      <p:graphicFrame>
        <p:nvGraphicFramePr>
          <p:cNvPr id="6" name="Content Placeholder 2">
            <a:extLst>
              <a:ext uri="{FF2B5EF4-FFF2-40B4-BE49-F238E27FC236}">
                <a16:creationId xmlns:a16="http://schemas.microsoft.com/office/drawing/2014/main" id="{AE482D23-AA6E-C063-561E-4C4BE931A308}"/>
              </a:ext>
            </a:extLst>
          </p:cNvPr>
          <p:cNvGraphicFramePr>
            <a:graphicFrameLocks noGrp="1"/>
          </p:cNvGraphicFramePr>
          <p:nvPr>
            <p:ph idx="1"/>
            <p:extLst>
              <p:ext uri="{D42A27DB-BD31-4B8C-83A1-F6EECF244321}">
                <p14:modId xmlns:p14="http://schemas.microsoft.com/office/powerpoint/2010/main" val="2355510534"/>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7324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68A6FC-51FA-7264-3E44-468C0981C99C}"/>
              </a:ext>
            </a:extLst>
          </p:cNvPr>
          <p:cNvSpPr>
            <a:spLocks noGrp="1"/>
          </p:cNvSpPr>
          <p:nvPr>
            <p:ph type="title"/>
          </p:nvPr>
        </p:nvSpPr>
        <p:spPr>
          <a:xfrm>
            <a:off x="594360" y="637125"/>
            <a:ext cx="3802276" cy="5256371"/>
          </a:xfrm>
        </p:spPr>
        <p:txBody>
          <a:bodyPr>
            <a:normAutofit/>
          </a:bodyPr>
          <a:lstStyle/>
          <a:p>
            <a:r>
              <a:rPr lang="en-US" sz="4800" dirty="0">
                <a:solidFill>
                  <a:schemeClr val="bg1"/>
                </a:solidFill>
              </a:rPr>
              <a:t>Efficient Net</a:t>
            </a:r>
          </a:p>
        </p:txBody>
      </p:sp>
      <p:graphicFrame>
        <p:nvGraphicFramePr>
          <p:cNvPr id="5" name="Content Placeholder 2">
            <a:extLst>
              <a:ext uri="{FF2B5EF4-FFF2-40B4-BE49-F238E27FC236}">
                <a16:creationId xmlns:a16="http://schemas.microsoft.com/office/drawing/2014/main" id="{5BA5F665-E2EB-1930-0E41-D2AB0F9958A9}"/>
              </a:ext>
            </a:extLst>
          </p:cNvPr>
          <p:cNvGraphicFramePr>
            <a:graphicFrameLocks noGrp="1"/>
          </p:cNvGraphicFramePr>
          <p:nvPr>
            <p:ph idx="1"/>
            <p:extLst>
              <p:ext uri="{D42A27DB-BD31-4B8C-83A1-F6EECF244321}">
                <p14:modId xmlns:p14="http://schemas.microsoft.com/office/powerpoint/2010/main" val="202538319"/>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3589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68A6FC-51FA-7264-3E44-468C0981C99C}"/>
              </a:ext>
            </a:extLst>
          </p:cNvPr>
          <p:cNvSpPr>
            <a:spLocks noGrp="1"/>
          </p:cNvSpPr>
          <p:nvPr>
            <p:ph type="title"/>
          </p:nvPr>
        </p:nvSpPr>
        <p:spPr>
          <a:xfrm>
            <a:off x="594360" y="637125"/>
            <a:ext cx="3802276" cy="5256371"/>
          </a:xfrm>
        </p:spPr>
        <p:txBody>
          <a:bodyPr>
            <a:normAutofit/>
          </a:bodyPr>
          <a:lstStyle/>
          <a:p>
            <a:r>
              <a:rPr lang="en-US" sz="4800" dirty="0">
                <a:solidFill>
                  <a:schemeClr val="bg1"/>
                </a:solidFill>
              </a:rPr>
              <a:t>Reg Net</a:t>
            </a:r>
          </a:p>
        </p:txBody>
      </p:sp>
      <p:graphicFrame>
        <p:nvGraphicFramePr>
          <p:cNvPr id="5" name="Content Placeholder 2">
            <a:extLst>
              <a:ext uri="{FF2B5EF4-FFF2-40B4-BE49-F238E27FC236}">
                <a16:creationId xmlns:a16="http://schemas.microsoft.com/office/drawing/2014/main" id="{5BA5F665-E2EB-1930-0E41-D2AB0F9958A9}"/>
              </a:ext>
            </a:extLst>
          </p:cNvPr>
          <p:cNvGraphicFramePr>
            <a:graphicFrameLocks noGrp="1"/>
          </p:cNvGraphicFramePr>
          <p:nvPr>
            <p:ph idx="1"/>
            <p:extLst>
              <p:ext uri="{D42A27DB-BD31-4B8C-83A1-F6EECF244321}">
                <p14:modId xmlns:p14="http://schemas.microsoft.com/office/powerpoint/2010/main" val="4077769458"/>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6702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02F58-59E5-90B7-629A-3B23F9E2B0CF}"/>
              </a:ext>
            </a:extLst>
          </p:cNvPr>
          <p:cNvSpPr>
            <a:spLocks noGrp="1"/>
          </p:cNvSpPr>
          <p:nvPr>
            <p:ph type="title"/>
          </p:nvPr>
        </p:nvSpPr>
        <p:spPr>
          <a:xfrm>
            <a:off x="804673" y="1445494"/>
            <a:ext cx="3616856" cy="4376572"/>
          </a:xfrm>
        </p:spPr>
        <p:txBody>
          <a:bodyPr anchor="ctr">
            <a:normAutofit/>
          </a:bodyPr>
          <a:lstStyle/>
          <a:p>
            <a:r>
              <a:rPr lang="en-US" sz="4800"/>
              <a:t>Data Overview</a:t>
            </a:r>
          </a:p>
        </p:txBody>
      </p:sp>
      <p:sp>
        <p:nvSpPr>
          <p:cNvPr id="34" name="Freeform: Shape 33">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ECD7606C-079C-E901-C6B2-E8C2D95DEEB1}"/>
              </a:ext>
            </a:extLst>
          </p:cNvPr>
          <p:cNvSpPr>
            <a:spLocks noGrp="1"/>
          </p:cNvSpPr>
          <p:nvPr>
            <p:ph idx="1"/>
          </p:nvPr>
        </p:nvSpPr>
        <p:spPr>
          <a:xfrm>
            <a:off x="6096000" y="216310"/>
            <a:ext cx="5501834" cy="6548283"/>
          </a:xfrm>
        </p:spPr>
        <p:txBody>
          <a:bodyPr anchor="ctr">
            <a:normAutofit lnSpcReduction="10000"/>
          </a:bodyPr>
          <a:lstStyle/>
          <a:p>
            <a:pPr marL="0" marR="0">
              <a:spcBef>
                <a:spcPts val="0"/>
              </a:spcBef>
              <a:spcAft>
                <a:spcPts val="800"/>
              </a:spcAft>
            </a:pPr>
            <a:r>
              <a:rPr lang="en-US" sz="19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Overview</a:t>
            </a:r>
            <a:r>
              <a:rPr lang="en-US" sz="1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457200" lvl="1">
              <a:spcBef>
                <a:spcPts val="0"/>
              </a:spcBef>
              <a:spcAft>
                <a:spcPts val="800"/>
              </a:spcAft>
            </a:pPr>
            <a:r>
              <a:rPr lang="en-US" sz="1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IDD consists of images, finely annotated with 16 classes collected from 182 drive sequences on Indian roads. </a:t>
            </a:r>
          </a:p>
          <a:p>
            <a:pPr marL="457200" lvl="1">
              <a:spcBef>
                <a:spcPts val="0"/>
              </a:spcBef>
              <a:spcAft>
                <a:spcPts val="800"/>
              </a:spcAft>
            </a:pPr>
            <a:r>
              <a:rPr lang="en-US" sz="1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label set is expanded in comparison to popular benchmarks such as Cityscapes, to account for new classes. </a:t>
            </a:r>
          </a:p>
          <a:p>
            <a:pPr marL="457200" lvl="1">
              <a:spcBef>
                <a:spcPts val="0"/>
              </a:spcBef>
              <a:spcAft>
                <a:spcPts val="800"/>
              </a:spcAft>
            </a:pPr>
            <a:r>
              <a:rPr lang="en-US" sz="1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It also reflects label distributions of road scenes significantly different from existing datasets, with most classes displaying greater within-class diversity. </a:t>
            </a:r>
          </a:p>
          <a:p>
            <a:pPr marL="457200" lvl="1">
              <a:spcBef>
                <a:spcPts val="0"/>
              </a:spcBef>
              <a:spcAft>
                <a:spcPts val="800"/>
              </a:spcAft>
            </a:pPr>
            <a:r>
              <a:rPr lang="en-US" sz="1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Consistent with real driving behaviors, it also identifies new classes such as drivable areas besides the road. </a:t>
            </a:r>
          </a:p>
          <a:p>
            <a:pPr marL="457200" lvl="1">
              <a:spcBef>
                <a:spcPts val="0"/>
              </a:spcBef>
              <a:spcAft>
                <a:spcPts val="800"/>
              </a:spcAft>
            </a:pPr>
            <a:r>
              <a:rPr lang="en-US" sz="1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dataset is inspired from the one used in the 2018 paper </a:t>
            </a:r>
            <a:r>
              <a:rPr lang="en-US" sz="17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hlinkClick r:id="rId2"/>
              </a:rPr>
              <a:t>IDD: A Dataset for Exploring Problems of Autonomous Navigation in Unconstrained Environments</a:t>
            </a:r>
            <a:endParaRPr lang="en-US" sz="1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endParaRPr lang="en-US" sz="1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sz="19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Source</a:t>
            </a:r>
            <a:r>
              <a:rPr lang="en-US" sz="1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marL="457200" lvl="1">
              <a:spcBef>
                <a:spcPts val="0"/>
              </a:spcBef>
              <a:spcAft>
                <a:spcPts val="800"/>
              </a:spcAft>
            </a:pPr>
            <a:r>
              <a:rPr lang="en-US" sz="17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hlinkClick r:id="rId3"/>
              </a:rPr>
              <a:t>http://idd.insaan.iiit.ac.in/dataset/details/</a:t>
            </a:r>
            <a:endParaRPr lang="en-US" sz="17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28600" lvl="1" indent="0">
              <a:spcBef>
                <a:spcPts val="0"/>
              </a:spcBef>
              <a:spcAft>
                <a:spcPts val="800"/>
              </a:spcAft>
              <a:buNone/>
            </a:pPr>
            <a:endParaRPr lang="en-US" sz="1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sz="1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9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Splits</a:t>
            </a:r>
            <a:r>
              <a:rPr lang="en-US" sz="1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457200" lvl="1">
              <a:spcBef>
                <a:spcPts val="0"/>
              </a:spcBef>
              <a:spcAft>
                <a:spcPts val="800"/>
              </a:spcAft>
            </a:pPr>
            <a:r>
              <a:rPr lang="en-US" sz="1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dataset of </a:t>
            </a:r>
            <a:r>
              <a:rPr lang="en-US" sz="1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9860</a:t>
            </a:r>
            <a:r>
              <a:rPr lang="en-US" sz="1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images has been split into train, validation and test sets with each set having </a:t>
            </a:r>
            <a:r>
              <a:rPr lang="en-US" sz="17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6,991, 1912 and 957 </a:t>
            </a:r>
            <a:r>
              <a:rPr lang="en-US" sz="1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images, respectively.</a:t>
            </a:r>
          </a:p>
          <a:p>
            <a:endParaRPr lang="en-US" sz="1400" dirty="0">
              <a:solidFill>
                <a:schemeClr val="bg1"/>
              </a:solidFill>
            </a:endParaRPr>
          </a:p>
        </p:txBody>
      </p:sp>
    </p:spTree>
    <p:extLst>
      <p:ext uri="{BB962C8B-B14F-4D97-AF65-F5344CB8AC3E}">
        <p14:creationId xmlns:p14="http://schemas.microsoft.com/office/powerpoint/2010/main" val="199700398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1B99D2-0749-907B-5A92-772A32C0A2EF}"/>
              </a:ext>
            </a:extLst>
          </p:cNvPr>
          <p:cNvSpPr>
            <a:spLocks noGrp="1"/>
          </p:cNvSpPr>
          <p:nvPr>
            <p:ph type="title"/>
          </p:nvPr>
        </p:nvSpPr>
        <p:spPr>
          <a:xfrm>
            <a:off x="1288064" y="1284731"/>
            <a:ext cx="9637776" cy="1103348"/>
          </a:xfrm>
        </p:spPr>
        <p:txBody>
          <a:bodyPr>
            <a:normAutofit/>
          </a:bodyPr>
          <a:lstStyle/>
          <a:p>
            <a:pPr algn="ctr"/>
            <a:r>
              <a:rPr lang="en-US" dirty="0"/>
              <a:t>Fine-Tuning Networks</a:t>
            </a:r>
          </a:p>
        </p:txBody>
      </p:sp>
      <p:cxnSp>
        <p:nvCxnSpPr>
          <p:cNvPr id="14" name="Straight Connector 13">
            <a:extLst>
              <a:ext uri="{FF2B5EF4-FFF2-40B4-BE49-F238E27FC236}">
                <a16:creationId xmlns:a16="http://schemas.microsoft.com/office/drawing/2014/main" id="{19C0742B-6FAB-4F71-A9CB-E140A40C8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62454" y="2620980"/>
            <a:ext cx="950976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C448913-C046-C3B8-06B8-997F083181BD}"/>
              </a:ext>
            </a:extLst>
          </p:cNvPr>
          <p:cNvSpPr>
            <a:spLocks noGrp="1"/>
          </p:cNvSpPr>
          <p:nvPr>
            <p:ph idx="1"/>
          </p:nvPr>
        </p:nvSpPr>
        <p:spPr>
          <a:xfrm>
            <a:off x="1288064" y="2708109"/>
            <a:ext cx="9637776" cy="3189758"/>
          </a:xfrm>
        </p:spPr>
        <p:txBody>
          <a:bodyPr>
            <a:noAutofit/>
          </a:bodyPr>
          <a:lstStyle/>
          <a:p>
            <a:r>
              <a:rPr lang="en-US" sz="1300" dirty="0"/>
              <a:t>In finetuning: we start with a pretrained model and update all the model’s parameters for our new task, in essence retraining the whole model</a:t>
            </a:r>
          </a:p>
          <a:p>
            <a:r>
              <a:rPr lang="en-US" sz="1300" b="1" dirty="0"/>
              <a:t>Image Augmentation</a:t>
            </a:r>
            <a:r>
              <a:rPr lang="en-US" sz="1300" dirty="0"/>
              <a:t>:</a:t>
            </a:r>
          </a:p>
          <a:p>
            <a:pPr lvl="1"/>
            <a:r>
              <a:rPr lang="en-US" sz="1300" dirty="0"/>
              <a:t>Resize</a:t>
            </a:r>
          </a:p>
          <a:p>
            <a:pPr lvl="1"/>
            <a:r>
              <a:rPr lang="en-US" sz="1300" dirty="0"/>
              <a:t>Rotate</a:t>
            </a:r>
          </a:p>
          <a:p>
            <a:pPr lvl="1"/>
            <a:r>
              <a:rPr lang="en-US" sz="1300" dirty="0"/>
              <a:t>Horizontal/Vertical-Flip</a:t>
            </a:r>
          </a:p>
          <a:p>
            <a:pPr lvl="1"/>
            <a:r>
              <a:rPr lang="en-US" sz="1300" dirty="0"/>
              <a:t>Random Brightness/ Contrast</a:t>
            </a:r>
          </a:p>
          <a:p>
            <a:r>
              <a:rPr lang="en-US" sz="1300" b="1" dirty="0"/>
              <a:t>Parameters modified</a:t>
            </a:r>
            <a:r>
              <a:rPr lang="en-US" sz="1300" dirty="0"/>
              <a:t>:</a:t>
            </a:r>
          </a:p>
          <a:p>
            <a:pPr lvl="1"/>
            <a:r>
              <a:rPr lang="en-US" sz="1300" dirty="0"/>
              <a:t>Learning Rate</a:t>
            </a:r>
          </a:p>
          <a:p>
            <a:pPr lvl="1"/>
            <a:r>
              <a:rPr lang="en-US" sz="1300" dirty="0"/>
              <a:t>Batch Size</a:t>
            </a:r>
          </a:p>
          <a:p>
            <a:pPr lvl="1"/>
            <a:r>
              <a:rPr lang="en-US" sz="1300" dirty="0"/>
              <a:t>Epochs</a:t>
            </a:r>
          </a:p>
          <a:p>
            <a:pPr lvl="1"/>
            <a:r>
              <a:rPr lang="en-US" sz="1300" dirty="0"/>
              <a:t>Image Size</a:t>
            </a:r>
          </a:p>
          <a:p>
            <a:pPr lvl="1"/>
            <a:r>
              <a:rPr lang="en-US" sz="1300" dirty="0"/>
              <a:t>Optimizer</a:t>
            </a:r>
          </a:p>
          <a:p>
            <a:pPr lvl="1"/>
            <a:endParaRPr lang="en-US" sz="1300" dirty="0"/>
          </a:p>
          <a:p>
            <a:pPr lvl="1"/>
            <a:endParaRPr lang="en-US" sz="1300" dirty="0"/>
          </a:p>
          <a:p>
            <a:pPr lvl="1"/>
            <a:endParaRPr lang="en-US" sz="1300" dirty="0"/>
          </a:p>
          <a:p>
            <a:endParaRPr lang="en-US" sz="1300" dirty="0"/>
          </a:p>
        </p:txBody>
      </p:sp>
    </p:spTree>
    <p:extLst>
      <p:ext uri="{BB962C8B-B14F-4D97-AF65-F5344CB8AC3E}">
        <p14:creationId xmlns:p14="http://schemas.microsoft.com/office/powerpoint/2010/main" val="872341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D8B10A-919F-18AF-8099-E63163469DF0}"/>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Fine-tuning (contd.)</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Content Placeholder 10" descr="Graphical user interface, application, table&#10;&#10;Description automatically generated">
            <a:extLst>
              <a:ext uri="{FF2B5EF4-FFF2-40B4-BE49-F238E27FC236}">
                <a16:creationId xmlns:a16="http://schemas.microsoft.com/office/drawing/2014/main" id="{6CB13172-59C4-F165-221F-654C536A19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14096"/>
            <a:ext cx="10515600" cy="3760562"/>
          </a:xfrm>
        </p:spPr>
      </p:pic>
    </p:spTree>
    <p:extLst>
      <p:ext uri="{BB962C8B-B14F-4D97-AF65-F5344CB8AC3E}">
        <p14:creationId xmlns:p14="http://schemas.microsoft.com/office/powerpoint/2010/main" val="2304163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D8B10A-919F-18AF-8099-E63163469DF0}"/>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Fine-tuning (contd.)</a:t>
            </a:r>
          </a:p>
        </p:txBody>
      </p:sp>
      <p:cxnSp>
        <p:nvCxnSpPr>
          <p:cNvPr id="21" name="Straight Connector 2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descr="Table&#10;&#10;Description automatically generated">
            <a:extLst>
              <a:ext uri="{FF2B5EF4-FFF2-40B4-BE49-F238E27FC236}">
                <a16:creationId xmlns:a16="http://schemas.microsoft.com/office/drawing/2014/main" id="{71CFFDC8-C43B-7AD4-BDE4-C5BCAEA7C7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2601239"/>
            <a:ext cx="11496821" cy="3650240"/>
          </a:xfrm>
          <a:prstGeom prst="rect">
            <a:avLst/>
          </a:prstGeom>
        </p:spPr>
      </p:pic>
    </p:spTree>
    <p:extLst>
      <p:ext uri="{BB962C8B-B14F-4D97-AF65-F5344CB8AC3E}">
        <p14:creationId xmlns:p14="http://schemas.microsoft.com/office/powerpoint/2010/main" val="1345204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Freeform: Shape 5130">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8365203-F7AF-EECE-C97F-57FC3FCD7134}"/>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5400" kern="1200">
                <a:solidFill>
                  <a:srgbClr val="FFFFFF"/>
                </a:solidFill>
                <a:latin typeface="+mj-lt"/>
                <a:ea typeface="+mj-ea"/>
                <a:cs typeface="+mj-cs"/>
              </a:rPr>
              <a:t>Use Case</a:t>
            </a:r>
          </a:p>
        </p:txBody>
      </p:sp>
      <p:pic>
        <p:nvPicPr>
          <p:cNvPr id="5122" name="Picture 2" descr="A person standing next to a car&#10;&#10;Description automatically generated with medium confidence">
            <a:extLst>
              <a:ext uri="{FF2B5EF4-FFF2-40B4-BE49-F238E27FC236}">
                <a16:creationId xmlns:a16="http://schemas.microsoft.com/office/drawing/2014/main" id="{0680D865-0C43-D2C4-F073-15FBE8926C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320996" y="1060453"/>
            <a:ext cx="6274296" cy="4737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860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D8B10A-919F-18AF-8099-E63163469DF0}"/>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Fine-tuning (contd.)</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9BC16F8-1FAB-0BF8-4C6B-F0F8ADAEA24A}"/>
              </a:ext>
            </a:extLst>
          </p:cNvPr>
          <p:cNvPicPr>
            <a:picLocks noChangeAspect="1"/>
          </p:cNvPicPr>
          <p:nvPr/>
        </p:nvPicPr>
        <p:blipFill>
          <a:blip r:embed="rId2"/>
          <a:stretch>
            <a:fillRect/>
          </a:stretch>
        </p:blipFill>
        <p:spPr>
          <a:xfrm>
            <a:off x="526073" y="2564735"/>
            <a:ext cx="11277600" cy="3600450"/>
          </a:xfrm>
          <a:prstGeom prst="rect">
            <a:avLst/>
          </a:prstGeom>
        </p:spPr>
      </p:pic>
    </p:spTree>
    <p:extLst>
      <p:ext uri="{BB962C8B-B14F-4D97-AF65-F5344CB8AC3E}">
        <p14:creationId xmlns:p14="http://schemas.microsoft.com/office/powerpoint/2010/main" val="2437467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5A5B4-D0A8-A2B3-0EE1-7240B73C855C}"/>
              </a:ext>
            </a:extLst>
          </p:cNvPr>
          <p:cNvSpPr>
            <a:spLocks noGrp="1"/>
          </p:cNvSpPr>
          <p:nvPr>
            <p:ph type="title"/>
          </p:nvPr>
        </p:nvSpPr>
        <p:spPr>
          <a:xfrm>
            <a:off x="1524000" y="1376363"/>
            <a:ext cx="9144000" cy="2521594"/>
          </a:xfrm>
        </p:spPr>
        <p:txBody>
          <a:bodyPr vert="horz" lIns="91440" tIns="45720" rIns="91440" bIns="45720" rtlCol="0" anchor="b">
            <a:normAutofit/>
          </a:bodyPr>
          <a:lstStyle/>
          <a:p>
            <a:pPr algn="ctr"/>
            <a:r>
              <a:rPr lang="en-US" sz="7000" kern="1200">
                <a:solidFill>
                  <a:schemeClr val="tx1"/>
                </a:solidFill>
                <a:latin typeface="+mj-lt"/>
                <a:ea typeface="+mj-ea"/>
                <a:cs typeface="+mj-cs"/>
              </a:rPr>
              <a:t>Results</a:t>
            </a:r>
          </a:p>
        </p:txBody>
      </p:sp>
      <p:sp>
        <p:nvSpPr>
          <p:cNvPr id="3" name="Content Placeholder 2">
            <a:extLst>
              <a:ext uri="{FF2B5EF4-FFF2-40B4-BE49-F238E27FC236}">
                <a16:creationId xmlns:a16="http://schemas.microsoft.com/office/drawing/2014/main" id="{75752E49-CF0F-4D95-ECC6-0FDB1E4874BF}"/>
              </a:ext>
            </a:extLst>
          </p:cNvPr>
          <p:cNvSpPr>
            <a:spLocks noGrp="1"/>
          </p:cNvSpPr>
          <p:nvPr>
            <p:ph idx="1"/>
          </p:nvPr>
        </p:nvSpPr>
        <p:spPr>
          <a:xfrm>
            <a:off x="1524000" y="4617728"/>
            <a:ext cx="9144000" cy="944339"/>
          </a:xfrm>
        </p:spPr>
        <p:txBody>
          <a:bodyPr vert="horz" lIns="91440" tIns="45720" rIns="91440" bIns="45720" rtlCol="0">
            <a:normAutofit/>
          </a:bodyPr>
          <a:lstStyle/>
          <a:p>
            <a:pPr marL="0" indent="0" algn="ctr">
              <a:buNone/>
            </a:pPr>
            <a:r>
              <a:rPr lang="en-US" sz="2400" kern="1200" dirty="0">
                <a:solidFill>
                  <a:schemeClr val="tx1"/>
                </a:solidFill>
                <a:latin typeface="+mn-lt"/>
                <a:ea typeface="+mn-ea"/>
                <a:cs typeface="+mn-cs"/>
              </a:rPr>
              <a:t>Loss/ Accuracy/ Hamming Loss</a:t>
            </a:r>
          </a:p>
        </p:txBody>
      </p:sp>
      <p:cxnSp>
        <p:nvCxnSpPr>
          <p:cNvPr id="14" name="Straight Connector 13">
            <a:extLst>
              <a:ext uri="{FF2B5EF4-FFF2-40B4-BE49-F238E27FC236}">
                <a16:creationId xmlns:a16="http://schemas.microsoft.com/office/drawing/2014/main" id="{AFA75EE9-0DE4-4982-A870-290AD61EAA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4479276"/>
            <a:ext cx="5486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724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8681059-CAD4-E8E8-0FF8-70D03E817237}"/>
              </a:ext>
            </a:extLst>
          </p:cNvPr>
          <p:cNvPicPr>
            <a:picLocks noChangeAspect="1"/>
          </p:cNvPicPr>
          <p:nvPr/>
        </p:nvPicPr>
        <p:blipFill>
          <a:blip r:embed="rId2"/>
          <a:stretch>
            <a:fillRect/>
          </a:stretch>
        </p:blipFill>
        <p:spPr>
          <a:xfrm>
            <a:off x="3392434" y="167148"/>
            <a:ext cx="3862441" cy="2498266"/>
          </a:xfrm>
          <a:prstGeom prst="rect">
            <a:avLst/>
          </a:prstGeom>
        </p:spPr>
      </p:pic>
      <p:pic>
        <p:nvPicPr>
          <p:cNvPr id="6" name="Picture 5">
            <a:extLst>
              <a:ext uri="{FF2B5EF4-FFF2-40B4-BE49-F238E27FC236}">
                <a16:creationId xmlns:a16="http://schemas.microsoft.com/office/drawing/2014/main" id="{2E9834B4-08FC-0D7F-B423-2AE82108266B}"/>
              </a:ext>
            </a:extLst>
          </p:cNvPr>
          <p:cNvPicPr>
            <a:picLocks noChangeAspect="1"/>
          </p:cNvPicPr>
          <p:nvPr/>
        </p:nvPicPr>
        <p:blipFill>
          <a:blip r:embed="rId3"/>
          <a:stretch>
            <a:fillRect/>
          </a:stretch>
        </p:blipFill>
        <p:spPr>
          <a:xfrm>
            <a:off x="7254874" y="167148"/>
            <a:ext cx="4297045" cy="2498266"/>
          </a:xfrm>
          <a:prstGeom prst="rect">
            <a:avLst/>
          </a:prstGeom>
        </p:spPr>
      </p:pic>
      <p:pic>
        <p:nvPicPr>
          <p:cNvPr id="5" name="Picture 4">
            <a:extLst>
              <a:ext uri="{FF2B5EF4-FFF2-40B4-BE49-F238E27FC236}">
                <a16:creationId xmlns:a16="http://schemas.microsoft.com/office/drawing/2014/main" id="{A8B82626-C9FF-5513-4C60-8F219DEFD5AF}"/>
              </a:ext>
            </a:extLst>
          </p:cNvPr>
          <p:cNvPicPr>
            <a:picLocks noChangeAspect="1"/>
          </p:cNvPicPr>
          <p:nvPr/>
        </p:nvPicPr>
        <p:blipFill>
          <a:blip r:embed="rId4"/>
          <a:stretch>
            <a:fillRect/>
          </a:stretch>
        </p:blipFill>
        <p:spPr>
          <a:xfrm>
            <a:off x="4157714" y="2623859"/>
            <a:ext cx="6850063" cy="3646159"/>
          </a:xfrm>
          <a:prstGeom prst="rect">
            <a:avLst/>
          </a:prstGeom>
        </p:spPr>
      </p:pic>
      <p:sp>
        <p:nvSpPr>
          <p:cNvPr id="2" name="Title 1">
            <a:extLst>
              <a:ext uri="{FF2B5EF4-FFF2-40B4-BE49-F238E27FC236}">
                <a16:creationId xmlns:a16="http://schemas.microsoft.com/office/drawing/2014/main" id="{73B560E9-D223-108F-486A-BAAD97CCE3C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ResNet - 101</a:t>
            </a:r>
          </a:p>
        </p:txBody>
      </p:sp>
      <p:sp>
        <p:nvSpPr>
          <p:cNvPr id="3" name="TextBox 2">
            <a:extLst>
              <a:ext uri="{FF2B5EF4-FFF2-40B4-BE49-F238E27FC236}">
                <a16:creationId xmlns:a16="http://schemas.microsoft.com/office/drawing/2014/main" id="{13F45C38-0BC0-8C64-470F-82862F4BE599}"/>
              </a:ext>
            </a:extLst>
          </p:cNvPr>
          <p:cNvSpPr txBox="1"/>
          <p:nvPr/>
        </p:nvSpPr>
        <p:spPr>
          <a:xfrm>
            <a:off x="2040877" y="6182495"/>
            <a:ext cx="5186677" cy="646331"/>
          </a:xfrm>
          <a:prstGeom prst="rect">
            <a:avLst/>
          </a:prstGeom>
          <a:noFill/>
        </p:spPr>
        <p:txBody>
          <a:bodyPr wrap="square">
            <a:spAutoFit/>
          </a:bodyPr>
          <a:lstStyle/>
          <a:p>
            <a:r>
              <a:rPr lang="en-US" dirty="0"/>
              <a:t>Test Accuracy: 48% and Test Hamming: 0.06629</a:t>
            </a:r>
          </a:p>
          <a:p>
            <a:r>
              <a:rPr lang="en-US" dirty="0"/>
              <a:t>Average Individual Class – F1: 0.72</a:t>
            </a:r>
          </a:p>
        </p:txBody>
      </p:sp>
    </p:spTree>
    <p:extLst>
      <p:ext uri="{BB962C8B-B14F-4D97-AF65-F5344CB8AC3E}">
        <p14:creationId xmlns:p14="http://schemas.microsoft.com/office/powerpoint/2010/main" val="758431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B560E9-D223-108F-486A-BAAD97CCE3C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Efficient Net</a:t>
            </a:r>
          </a:p>
        </p:txBody>
      </p:sp>
      <p:pic>
        <p:nvPicPr>
          <p:cNvPr id="8" name="Picture 7" descr="Chart, line chart&#10;&#10;Description automatically generated">
            <a:extLst>
              <a:ext uri="{FF2B5EF4-FFF2-40B4-BE49-F238E27FC236}">
                <a16:creationId xmlns:a16="http://schemas.microsoft.com/office/drawing/2014/main" id="{1BF8AE70-A19C-19AE-2A7E-2B79357BFC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847" y="2910348"/>
            <a:ext cx="7385255" cy="3313471"/>
          </a:xfrm>
          <a:prstGeom prst="rect">
            <a:avLst/>
          </a:prstGeom>
        </p:spPr>
      </p:pic>
      <p:pic>
        <p:nvPicPr>
          <p:cNvPr id="10" name="Picture 9" descr="Chart, histogram&#10;&#10;Description automatically generated">
            <a:extLst>
              <a:ext uri="{FF2B5EF4-FFF2-40B4-BE49-F238E27FC236}">
                <a16:creationId xmlns:a16="http://schemas.microsoft.com/office/drawing/2014/main" id="{A3A48803-0584-12D3-E9EB-8E85BB33F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9322" y="64154"/>
            <a:ext cx="4413351" cy="2934928"/>
          </a:xfrm>
          <a:prstGeom prst="rect">
            <a:avLst/>
          </a:prstGeom>
        </p:spPr>
      </p:pic>
      <p:pic>
        <p:nvPicPr>
          <p:cNvPr id="12" name="Picture 11" descr="Chart&#10;&#10;Description automatically generated">
            <a:extLst>
              <a:ext uri="{FF2B5EF4-FFF2-40B4-BE49-F238E27FC236}">
                <a16:creationId xmlns:a16="http://schemas.microsoft.com/office/drawing/2014/main" id="{AB7B1497-B4C9-C8C3-09E3-F88656E96E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8154" y="108643"/>
            <a:ext cx="4268429" cy="2801705"/>
          </a:xfrm>
          <a:prstGeom prst="rect">
            <a:avLst/>
          </a:prstGeom>
        </p:spPr>
      </p:pic>
      <p:sp>
        <p:nvSpPr>
          <p:cNvPr id="14" name="TextBox 13">
            <a:extLst>
              <a:ext uri="{FF2B5EF4-FFF2-40B4-BE49-F238E27FC236}">
                <a16:creationId xmlns:a16="http://schemas.microsoft.com/office/drawing/2014/main" id="{330AD6F0-0227-430A-C84E-1C26B8A4E60E}"/>
              </a:ext>
            </a:extLst>
          </p:cNvPr>
          <p:cNvSpPr txBox="1"/>
          <p:nvPr/>
        </p:nvSpPr>
        <p:spPr>
          <a:xfrm>
            <a:off x="2040877" y="6182495"/>
            <a:ext cx="5186677" cy="646331"/>
          </a:xfrm>
          <a:prstGeom prst="rect">
            <a:avLst/>
          </a:prstGeom>
          <a:noFill/>
        </p:spPr>
        <p:txBody>
          <a:bodyPr wrap="square">
            <a:spAutoFit/>
          </a:bodyPr>
          <a:lstStyle/>
          <a:p>
            <a:r>
              <a:rPr lang="en-US" dirty="0"/>
              <a:t>Test Accuracy: 46% and Test Hamming: 0.06681</a:t>
            </a:r>
          </a:p>
          <a:p>
            <a:r>
              <a:rPr lang="en-US" dirty="0"/>
              <a:t>Average Individual Class – F1: 0.68</a:t>
            </a:r>
          </a:p>
        </p:txBody>
      </p:sp>
    </p:spTree>
    <p:extLst>
      <p:ext uri="{BB962C8B-B14F-4D97-AF65-F5344CB8AC3E}">
        <p14:creationId xmlns:p14="http://schemas.microsoft.com/office/powerpoint/2010/main" val="1106607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E9834B4-08FC-0D7F-B423-2AE82108266B}"/>
              </a:ext>
            </a:extLst>
          </p:cNvPr>
          <p:cNvPicPr>
            <a:picLocks noChangeAspect="1"/>
          </p:cNvPicPr>
          <p:nvPr/>
        </p:nvPicPr>
        <p:blipFill>
          <a:blip r:embed="rId2"/>
          <a:stretch>
            <a:fillRect/>
          </a:stretch>
        </p:blipFill>
        <p:spPr>
          <a:xfrm>
            <a:off x="7254875" y="370501"/>
            <a:ext cx="3802063" cy="1811107"/>
          </a:xfrm>
          <a:prstGeom prst="rect">
            <a:avLst/>
          </a:prstGeom>
        </p:spPr>
      </p:pic>
      <p:sp>
        <p:nvSpPr>
          <p:cNvPr id="2" name="Title 1">
            <a:extLst>
              <a:ext uri="{FF2B5EF4-FFF2-40B4-BE49-F238E27FC236}">
                <a16:creationId xmlns:a16="http://schemas.microsoft.com/office/drawing/2014/main" id="{73B560E9-D223-108F-486A-BAAD97CCE3C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Reg Net</a:t>
            </a:r>
          </a:p>
        </p:txBody>
      </p:sp>
      <p:pic>
        <p:nvPicPr>
          <p:cNvPr id="7" name="Picture 6">
            <a:extLst>
              <a:ext uri="{FF2B5EF4-FFF2-40B4-BE49-F238E27FC236}">
                <a16:creationId xmlns:a16="http://schemas.microsoft.com/office/drawing/2014/main" id="{228C40BE-C067-4202-A3FA-CD8B3C113B31}"/>
              </a:ext>
            </a:extLst>
          </p:cNvPr>
          <p:cNvPicPr>
            <a:picLocks noChangeAspect="1"/>
          </p:cNvPicPr>
          <p:nvPr/>
        </p:nvPicPr>
        <p:blipFill>
          <a:blip r:embed="rId3"/>
          <a:stretch>
            <a:fillRect/>
          </a:stretch>
        </p:blipFill>
        <p:spPr>
          <a:xfrm>
            <a:off x="3716594" y="370504"/>
            <a:ext cx="3538281" cy="1840603"/>
          </a:xfrm>
          <a:prstGeom prst="rect">
            <a:avLst/>
          </a:prstGeom>
        </p:spPr>
      </p:pic>
      <p:pic>
        <p:nvPicPr>
          <p:cNvPr id="9" name="Picture 8">
            <a:extLst>
              <a:ext uri="{FF2B5EF4-FFF2-40B4-BE49-F238E27FC236}">
                <a16:creationId xmlns:a16="http://schemas.microsoft.com/office/drawing/2014/main" id="{41B1F391-7FB1-F6F3-5CF1-3153E2C7825E}"/>
              </a:ext>
            </a:extLst>
          </p:cNvPr>
          <p:cNvPicPr>
            <a:picLocks noChangeAspect="1"/>
          </p:cNvPicPr>
          <p:nvPr/>
        </p:nvPicPr>
        <p:blipFill>
          <a:blip r:embed="rId4"/>
          <a:stretch>
            <a:fillRect/>
          </a:stretch>
        </p:blipFill>
        <p:spPr>
          <a:xfrm>
            <a:off x="3849952" y="2460491"/>
            <a:ext cx="7206986" cy="3692505"/>
          </a:xfrm>
          <a:prstGeom prst="rect">
            <a:avLst/>
          </a:prstGeom>
        </p:spPr>
      </p:pic>
      <p:sp>
        <p:nvSpPr>
          <p:cNvPr id="12" name="TextBox 11">
            <a:extLst>
              <a:ext uri="{FF2B5EF4-FFF2-40B4-BE49-F238E27FC236}">
                <a16:creationId xmlns:a16="http://schemas.microsoft.com/office/drawing/2014/main" id="{27DA7F17-1B0E-B4BA-E9E8-42C8B70EB528}"/>
              </a:ext>
            </a:extLst>
          </p:cNvPr>
          <p:cNvSpPr txBox="1"/>
          <p:nvPr/>
        </p:nvSpPr>
        <p:spPr>
          <a:xfrm>
            <a:off x="2040877" y="6182495"/>
            <a:ext cx="5186677" cy="646331"/>
          </a:xfrm>
          <a:prstGeom prst="rect">
            <a:avLst/>
          </a:prstGeom>
          <a:noFill/>
        </p:spPr>
        <p:txBody>
          <a:bodyPr wrap="square">
            <a:spAutoFit/>
          </a:bodyPr>
          <a:lstStyle/>
          <a:p>
            <a:r>
              <a:rPr lang="en-US" dirty="0"/>
              <a:t>Test Accuracy: 45% and Test Hamming: 0.06623</a:t>
            </a:r>
          </a:p>
          <a:p>
            <a:r>
              <a:rPr lang="en-US" dirty="0"/>
              <a:t>Average Individual Class – F1: 0.67</a:t>
            </a:r>
          </a:p>
        </p:txBody>
      </p:sp>
    </p:spTree>
    <p:extLst>
      <p:ext uri="{BB962C8B-B14F-4D97-AF65-F5344CB8AC3E}">
        <p14:creationId xmlns:p14="http://schemas.microsoft.com/office/powerpoint/2010/main" val="170630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42C1-0026-0E35-488E-4B9E0FDC832F}"/>
              </a:ext>
            </a:extLst>
          </p:cNvPr>
          <p:cNvSpPr>
            <a:spLocks noGrp="1"/>
          </p:cNvSpPr>
          <p:nvPr>
            <p:ph type="title"/>
          </p:nvPr>
        </p:nvSpPr>
        <p:spPr>
          <a:xfrm>
            <a:off x="838200" y="365125"/>
            <a:ext cx="10515600" cy="637765"/>
          </a:xfrm>
        </p:spPr>
        <p:txBody>
          <a:bodyPr>
            <a:normAutofit fontScale="90000"/>
          </a:bodyPr>
          <a:lstStyle/>
          <a:p>
            <a:r>
              <a:rPr lang="en-US" dirty="0"/>
              <a:t>Results – Label Predictions</a:t>
            </a:r>
          </a:p>
        </p:txBody>
      </p:sp>
      <p:pic>
        <p:nvPicPr>
          <p:cNvPr id="4" name="Picture 3" descr="A car on a road with trees on either side of it&#10;&#10;Description automatically generated with low confidence">
            <a:extLst>
              <a:ext uri="{FF2B5EF4-FFF2-40B4-BE49-F238E27FC236}">
                <a16:creationId xmlns:a16="http://schemas.microsoft.com/office/drawing/2014/main" id="{BD1F97BA-FB41-5340-720E-95387AA6E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497" y="1143000"/>
            <a:ext cx="8868697" cy="4510548"/>
          </a:xfrm>
          <a:prstGeom prst="rect">
            <a:avLst/>
          </a:prstGeom>
        </p:spPr>
      </p:pic>
      <p:sp>
        <p:nvSpPr>
          <p:cNvPr id="6" name="TextBox 5">
            <a:extLst>
              <a:ext uri="{FF2B5EF4-FFF2-40B4-BE49-F238E27FC236}">
                <a16:creationId xmlns:a16="http://schemas.microsoft.com/office/drawing/2014/main" id="{2FD58898-A232-4866-6821-7DB2014121ED}"/>
              </a:ext>
            </a:extLst>
          </p:cNvPr>
          <p:cNvSpPr txBox="1"/>
          <p:nvPr/>
        </p:nvSpPr>
        <p:spPr>
          <a:xfrm>
            <a:off x="2630129" y="5885422"/>
            <a:ext cx="6715432" cy="369332"/>
          </a:xfrm>
          <a:prstGeom prst="rect">
            <a:avLst/>
          </a:prstGeom>
          <a:noFill/>
        </p:spPr>
        <p:txBody>
          <a:bodyPr wrap="square">
            <a:spAutoFit/>
          </a:bodyPr>
          <a:lstStyle/>
          <a:p>
            <a:r>
              <a:rPr lang="en-US" b="1" dirty="0"/>
              <a:t>Predicted Labels</a:t>
            </a:r>
            <a:r>
              <a:rPr lang="en-US" dirty="0"/>
              <a:t>: Rickshaw, Bus, Car, Rider, Truck, Bicycle, Traffic Sign</a:t>
            </a:r>
          </a:p>
        </p:txBody>
      </p:sp>
      <p:sp>
        <p:nvSpPr>
          <p:cNvPr id="11" name="Rectangle 10">
            <a:extLst>
              <a:ext uri="{FF2B5EF4-FFF2-40B4-BE49-F238E27FC236}">
                <a16:creationId xmlns:a16="http://schemas.microsoft.com/office/drawing/2014/main" id="{D6696689-F455-5F50-9206-3A3E20610B4C}"/>
              </a:ext>
            </a:extLst>
          </p:cNvPr>
          <p:cNvSpPr/>
          <p:nvPr/>
        </p:nvSpPr>
        <p:spPr>
          <a:xfrm>
            <a:off x="5171768" y="3126658"/>
            <a:ext cx="924232" cy="8062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84EEC0-D533-5256-5911-D93B4930163D}"/>
              </a:ext>
            </a:extLst>
          </p:cNvPr>
          <p:cNvSpPr/>
          <p:nvPr/>
        </p:nvSpPr>
        <p:spPr>
          <a:xfrm>
            <a:off x="6494209" y="3033251"/>
            <a:ext cx="924232" cy="8062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E0F46F7-F534-A668-B98F-166DB980EA7B}"/>
              </a:ext>
            </a:extLst>
          </p:cNvPr>
          <p:cNvSpPr/>
          <p:nvPr/>
        </p:nvSpPr>
        <p:spPr>
          <a:xfrm>
            <a:off x="5501150" y="2423651"/>
            <a:ext cx="924232" cy="8062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9D3A6D-D319-99DB-E1CE-DDF0754EA1C5}"/>
              </a:ext>
            </a:extLst>
          </p:cNvPr>
          <p:cNvSpPr/>
          <p:nvPr/>
        </p:nvSpPr>
        <p:spPr>
          <a:xfrm>
            <a:off x="4567084" y="2462980"/>
            <a:ext cx="924232" cy="8062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1E50B00-F30F-2211-9BD0-783A21031A5E}"/>
              </a:ext>
            </a:extLst>
          </p:cNvPr>
          <p:cNvSpPr/>
          <p:nvPr/>
        </p:nvSpPr>
        <p:spPr>
          <a:xfrm>
            <a:off x="9355393" y="3215147"/>
            <a:ext cx="924232" cy="8062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95E421-E231-4057-8D07-9E9182EA5544}"/>
              </a:ext>
            </a:extLst>
          </p:cNvPr>
          <p:cNvSpPr/>
          <p:nvPr/>
        </p:nvSpPr>
        <p:spPr>
          <a:xfrm>
            <a:off x="6892418" y="2398254"/>
            <a:ext cx="924232" cy="8062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4595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3D5F8-8D67-A02E-6772-44377A8A34FB}"/>
              </a:ext>
            </a:extLst>
          </p:cNvPr>
          <p:cNvSpPr>
            <a:spLocks noGrp="1"/>
          </p:cNvSpPr>
          <p:nvPr>
            <p:ph type="title"/>
          </p:nvPr>
        </p:nvSpPr>
        <p:spPr>
          <a:xfrm>
            <a:off x="838200" y="365126"/>
            <a:ext cx="10515600" cy="755752"/>
          </a:xfrm>
        </p:spPr>
        <p:txBody>
          <a:bodyPr/>
          <a:lstStyle/>
          <a:p>
            <a:r>
              <a:rPr lang="en-US" dirty="0"/>
              <a:t>Results</a:t>
            </a:r>
          </a:p>
        </p:txBody>
      </p:sp>
      <p:pic>
        <p:nvPicPr>
          <p:cNvPr id="5" name="Picture 4" descr="A picture containing text, sky, outdoor, transport&#10;&#10;Description automatically generated">
            <a:extLst>
              <a:ext uri="{FF2B5EF4-FFF2-40B4-BE49-F238E27FC236}">
                <a16:creationId xmlns:a16="http://schemas.microsoft.com/office/drawing/2014/main" id="{031AA271-1894-6E84-C07E-100974C7F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684" y="1120878"/>
            <a:ext cx="9458632" cy="4572000"/>
          </a:xfrm>
          <a:prstGeom prst="rect">
            <a:avLst/>
          </a:prstGeom>
        </p:spPr>
      </p:pic>
      <p:sp>
        <p:nvSpPr>
          <p:cNvPr id="7" name="TextBox 6">
            <a:extLst>
              <a:ext uri="{FF2B5EF4-FFF2-40B4-BE49-F238E27FC236}">
                <a16:creationId xmlns:a16="http://schemas.microsoft.com/office/drawing/2014/main" id="{CDBBD1E4-115E-427E-0791-1824F4A11A8C}"/>
              </a:ext>
            </a:extLst>
          </p:cNvPr>
          <p:cNvSpPr txBox="1"/>
          <p:nvPr/>
        </p:nvSpPr>
        <p:spPr>
          <a:xfrm>
            <a:off x="2949678" y="5976058"/>
            <a:ext cx="6096000" cy="369332"/>
          </a:xfrm>
          <a:prstGeom prst="rect">
            <a:avLst/>
          </a:prstGeom>
          <a:noFill/>
        </p:spPr>
        <p:txBody>
          <a:bodyPr wrap="square">
            <a:spAutoFit/>
          </a:bodyPr>
          <a:lstStyle/>
          <a:p>
            <a:r>
              <a:rPr lang="en-US" dirty="0"/>
              <a:t>Predicted Label: Bicycle, Car, Motorcycle, Rider, truck</a:t>
            </a:r>
          </a:p>
        </p:txBody>
      </p:sp>
      <p:sp>
        <p:nvSpPr>
          <p:cNvPr id="8" name="Rectangle 7">
            <a:extLst>
              <a:ext uri="{FF2B5EF4-FFF2-40B4-BE49-F238E27FC236}">
                <a16:creationId xmlns:a16="http://schemas.microsoft.com/office/drawing/2014/main" id="{0A72830C-9B5B-9064-72F0-13759FCE6CEF}"/>
              </a:ext>
            </a:extLst>
          </p:cNvPr>
          <p:cNvSpPr/>
          <p:nvPr/>
        </p:nvSpPr>
        <p:spPr>
          <a:xfrm>
            <a:off x="2487562" y="3195483"/>
            <a:ext cx="924232" cy="8062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5F0E645-48BB-531B-9C46-FEE900D73178}"/>
              </a:ext>
            </a:extLst>
          </p:cNvPr>
          <p:cNvSpPr/>
          <p:nvPr/>
        </p:nvSpPr>
        <p:spPr>
          <a:xfrm>
            <a:off x="2487562" y="4149213"/>
            <a:ext cx="924232" cy="8062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C9813DE-8BD0-B9D6-4D38-584EB6728239}"/>
              </a:ext>
            </a:extLst>
          </p:cNvPr>
          <p:cNvSpPr/>
          <p:nvPr/>
        </p:nvSpPr>
        <p:spPr>
          <a:xfrm>
            <a:off x="3930446" y="2389238"/>
            <a:ext cx="3932903" cy="8062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D6FFA68-8522-482F-8556-DC4E64523F55}"/>
              </a:ext>
            </a:extLst>
          </p:cNvPr>
          <p:cNvSpPr/>
          <p:nvPr/>
        </p:nvSpPr>
        <p:spPr>
          <a:xfrm>
            <a:off x="8096866" y="2910348"/>
            <a:ext cx="2089354" cy="20451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B875E0-A919-435B-DCAE-E192D1613FC3}"/>
              </a:ext>
            </a:extLst>
          </p:cNvPr>
          <p:cNvSpPr/>
          <p:nvPr/>
        </p:nvSpPr>
        <p:spPr>
          <a:xfrm>
            <a:off x="9790472" y="3342968"/>
            <a:ext cx="924232" cy="8062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4305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Freeform: Shape 4106">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A8C32C2-0D9C-7E97-B54A-5A2C37A2C41F}"/>
              </a:ext>
            </a:extLst>
          </p:cNvPr>
          <p:cNvSpPr>
            <a:spLocks noGrp="1"/>
          </p:cNvSpPr>
          <p:nvPr>
            <p:ph type="title"/>
          </p:nvPr>
        </p:nvSpPr>
        <p:spPr>
          <a:xfrm>
            <a:off x="804672" y="1122362"/>
            <a:ext cx="2889504" cy="2487112"/>
          </a:xfrm>
        </p:spPr>
        <p:txBody>
          <a:bodyPr vert="horz" lIns="91440" tIns="45720" rIns="91440" bIns="45720" rtlCol="0" anchor="b">
            <a:normAutofit/>
          </a:bodyPr>
          <a:lstStyle/>
          <a:p>
            <a:r>
              <a:rPr lang="en-US" sz="5400" kern="1200" dirty="0">
                <a:solidFill>
                  <a:srgbClr val="FFFFFF"/>
                </a:solidFill>
                <a:latin typeface="+mj-lt"/>
                <a:ea typeface="+mj-ea"/>
                <a:cs typeface="+mj-cs"/>
              </a:rPr>
              <a:t>Future Work</a:t>
            </a:r>
          </a:p>
        </p:txBody>
      </p:sp>
      <p:pic>
        <p:nvPicPr>
          <p:cNvPr id="4098" name="Picture 2" descr="Understanding the Vision Transformer and Counting Its Parameters | by  Andrei-Cristian Rad | Analytics Vidhya | Medium">
            <a:extLst>
              <a:ext uri="{FF2B5EF4-FFF2-40B4-BE49-F238E27FC236}">
                <a16:creationId xmlns:a16="http://schemas.microsoft.com/office/drawing/2014/main" id="{E3E7F1CC-DCB4-3AF7-71CF-0550F405DB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256" b="1"/>
          <a:stretch/>
        </p:blipFill>
        <p:spPr bwMode="auto">
          <a:xfrm>
            <a:off x="5320995" y="595798"/>
            <a:ext cx="6274295" cy="30131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rt, line chart, histogram&#10;&#10;Description automatically generated">
            <a:extLst>
              <a:ext uri="{FF2B5EF4-FFF2-40B4-BE49-F238E27FC236}">
                <a16:creationId xmlns:a16="http://schemas.microsoft.com/office/drawing/2014/main" id="{21984FD4-182B-A1D4-117E-9EAF60FF0814}"/>
              </a:ext>
            </a:extLst>
          </p:cNvPr>
          <p:cNvPicPr>
            <a:picLocks noChangeAspect="1"/>
          </p:cNvPicPr>
          <p:nvPr/>
        </p:nvPicPr>
        <p:blipFill rotWithShape="1">
          <a:blip r:embed="rId3"/>
          <a:srcRect l="11070" r="4511" b="-5"/>
          <a:stretch/>
        </p:blipFill>
        <p:spPr>
          <a:xfrm>
            <a:off x="4955459" y="3747453"/>
            <a:ext cx="3425224" cy="2673012"/>
          </a:xfrm>
          <a:prstGeom prst="rect">
            <a:avLst/>
          </a:prstGeom>
        </p:spPr>
      </p:pic>
      <p:pic>
        <p:nvPicPr>
          <p:cNvPr id="4" name="Picture 3" descr="Chart, histogram&#10;&#10;Description automatically generated">
            <a:extLst>
              <a:ext uri="{FF2B5EF4-FFF2-40B4-BE49-F238E27FC236}">
                <a16:creationId xmlns:a16="http://schemas.microsoft.com/office/drawing/2014/main" id="{7C72953A-E919-041C-916E-87B0B328F88C}"/>
              </a:ext>
            </a:extLst>
          </p:cNvPr>
          <p:cNvPicPr>
            <a:picLocks noChangeAspect="1"/>
          </p:cNvPicPr>
          <p:nvPr/>
        </p:nvPicPr>
        <p:blipFill rotWithShape="1">
          <a:blip r:embed="rId4"/>
          <a:srcRect l="6012" r="9569" b="-5"/>
          <a:stretch/>
        </p:blipFill>
        <p:spPr>
          <a:xfrm>
            <a:off x="8535603" y="3747453"/>
            <a:ext cx="3425224" cy="2673012"/>
          </a:xfrm>
          <a:prstGeom prst="rect">
            <a:avLst/>
          </a:prstGeom>
        </p:spPr>
      </p:pic>
    </p:spTree>
    <p:extLst>
      <p:ext uri="{BB962C8B-B14F-4D97-AF65-F5344CB8AC3E}">
        <p14:creationId xmlns:p14="http://schemas.microsoft.com/office/powerpoint/2010/main" val="468170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70B229-15AC-7129-CB72-5BB13A5D58F9}"/>
              </a:ext>
            </a:extLst>
          </p:cNvPr>
          <p:cNvSpPr>
            <a:spLocks noGrp="1"/>
          </p:cNvSpPr>
          <p:nvPr>
            <p:ph type="title"/>
          </p:nvPr>
        </p:nvSpPr>
        <p:spPr>
          <a:xfrm>
            <a:off x="594360" y="637125"/>
            <a:ext cx="3802276" cy="5256371"/>
          </a:xfrm>
        </p:spPr>
        <p:txBody>
          <a:bodyPr>
            <a:normAutofit/>
          </a:bodyPr>
          <a:lstStyle/>
          <a:p>
            <a:r>
              <a:rPr lang="en-US" sz="4800">
                <a:solidFill>
                  <a:schemeClr val="bg1"/>
                </a:solidFill>
              </a:rPr>
              <a:t>Autonomous Driving in India</a:t>
            </a:r>
          </a:p>
        </p:txBody>
      </p:sp>
      <p:graphicFrame>
        <p:nvGraphicFramePr>
          <p:cNvPr id="6" name="Content Placeholder 2">
            <a:extLst>
              <a:ext uri="{FF2B5EF4-FFF2-40B4-BE49-F238E27FC236}">
                <a16:creationId xmlns:a16="http://schemas.microsoft.com/office/drawing/2014/main" id="{8CC69153-7D5A-8477-A813-12D85AC7EFE5}"/>
              </a:ext>
            </a:extLst>
          </p:cNvPr>
          <p:cNvGraphicFramePr>
            <a:graphicFrameLocks noGrp="1"/>
          </p:cNvGraphicFramePr>
          <p:nvPr>
            <p:ph idx="1"/>
            <p:extLst>
              <p:ext uri="{D42A27DB-BD31-4B8C-83A1-F6EECF244321}">
                <p14:modId xmlns:p14="http://schemas.microsoft.com/office/powerpoint/2010/main" val="2216098751"/>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5783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ows return to haunt India's Modi">
            <a:extLst>
              <a:ext uri="{FF2B5EF4-FFF2-40B4-BE49-F238E27FC236}">
                <a16:creationId xmlns:a16="http://schemas.microsoft.com/office/drawing/2014/main" id="{5BEBB964-B415-7F55-9760-D4B83AA5F4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84842"/>
            <a:ext cx="5203007" cy="310038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31,709 India Traffic Photos and Premium High Res Pictures - Getty Images">
            <a:extLst>
              <a:ext uri="{FF2B5EF4-FFF2-40B4-BE49-F238E27FC236}">
                <a16:creationId xmlns:a16="http://schemas.microsoft.com/office/drawing/2014/main" id="{0FC6A189-E3F6-4841-FCAA-69CB350C3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3216" y="84842"/>
            <a:ext cx="6041206" cy="310038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ow We Can Fix Urban Mobility in India">
            <a:extLst>
              <a:ext uri="{FF2B5EF4-FFF2-40B4-BE49-F238E27FC236}">
                <a16:creationId xmlns:a16="http://schemas.microsoft.com/office/drawing/2014/main" id="{3ED11D1F-657F-E44C-AC81-837F0C4A47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9983" y="3246649"/>
            <a:ext cx="8934450" cy="3526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673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4" descr="Digital financial graph">
            <a:extLst>
              <a:ext uri="{FF2B5EF4-FFF2-40B4-BE49-F238E27FC236}">
                <a16:creationId xmlns:a16="http://schemas.microsoft.com/office/drawing/2014/main" id="{9533E3A3-4152-090A-52BE-A74FE1FF0F67}"/>
              </a:ext>
            </a:extLst>
          </p:cNvPr>
          <p:cNvPicPr>
            <a:picLocks noChangeAspect="1"/>
          </p:cNvPicPr>
          <p:nvPr/>
        </p:nvPicPr>
        <p:blipFill rotWithShape="1">
          <a:blip r:embed="rId2">
            <a:duotone>
              <a:prstClr val="black"/>
              <a:schemeClr val="tx2">
                <a:tint val="45000"/>
                <a:satMod val="400000"/>
              </a:schemeClr>
            </a:duotone>
          </a:blip>
          <a:srcRect/>
          <a:stretch/>
        </p:blipFill>
        <p:spPr>
          <a:xfrm>
            <a:off x="20" y="10"/>
            <a:ext cx="12191980" cy="6857990"/>
          </a:xfrm>
          <a:prstGeom prst="rect">
            <a:avLst/>
          </a:prstGeom>
        </p:spPr>
      </p:pic>
      <p:sp>
        <p:nvSpPr>
          <p:cNvPr id="14" name="Rectangle 8">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11A926DC-5EC9-80DC-5784-1437BFD08EEB}"/>
              </a:ext>
            </a:extLst>
          </p:cNvPr>
          <p:cNvSpPr>
            <a:spLocks noGrp="1"/>
          </p:cNvSpPr>
          <p:nvPr>
            <p:ph type="title"/>
          </p:nvPr>
        </p:nvSpPr>
        <p:spPr>
          <a:xfrm>
            <a:off x="4050889" y="365758"/>
            <a:ext cx="6784259" cy="1299529"/>
          </a:xfrm>
        </p:spPr>
        <p:txBody>
          <a:bodyPr>
            <a:normAutofit/>
          </a:bodyPr>
          <a:lstStyle/>
          <a:p>
            <a:r>
              <a:rPr lang="en-US" b="1" dirty="0">
                <a:solidFill>
                  <a:schemeClr val="tx1">
                    <a:lumMod val="85000"/>
                    <a:lumOff val="15000"/>
                  </a:schemeClr>
                </a:solidFill>
              </a:rPr>
              <a:t>Image Classification Problem</a:t>
            </a:r>
          </a:p>
        </p:txBody>
      </p:sp>
      <p:sp>
        <p:nvSpPr>
          <p:cNvPr id="3" name="Content Placeholder 2">
            <a:extLst>
              <a:ext uri="{FF2B5EF4-FFF2-40B4-BE49-F238E27FC236}">
                <a16:creationId xmlns:a16="http://schemas.microsoft.com/office/drawing/2014/main" id="{9BD4A6E7-97C3-B939-82EE-2BA080CAF69B}"/>
              </a:ext>
            </a:extLst>
          </p:cNvPr>
          <p:cNvSpPr>
            <a:spLocks noGrp="1"/>
          </p:cNvSpPr>
          <p:nvPr>
            <p:ph idx="1"/>
          </p:nvPr>
        </p:nvSpPr>
        <p:spPr>
          <a:xfrm>
            <a:off x="4050889" y="1665288"/>
            <a:ext cx="6784259" cy="4826954"/>
          </a:xfrm>
        </p:spPr>
        <p:txBody>
          <a:bodyPr>
            <a:normAutofit lnSpcReduction="10000"/>
          </a:bodyPr>
          <a:lstStyle/>
          <a:p>
            <a:r>
              <a:rPr lang="en-US" sz="1400" dirty="0"/>
              <a:t>Image classification refers to a process in computer vision that can classify an image according to its visual content.</a:t>
            </a:r>
          </a:p>
          <a:p>
            <a:r>
              <a:rPr lang="en-US" sz="1400" dirty="0"/>
              <a:t>Structure for performing Image Classification</a:t>
            </a:r>
          </a:p>
          <a:p>
            <a:pPr>
              <a:buFont typeface="+mj-lt"/>
              <a:buAutoNum type="arabicPeriod"/>
            </a:pPr>
            <a:r>
              <a:rPr lang="en-US" sz="1400" b="1" dirty="0"/>
              <a:t>Image Pre-processing</a:t>
            </a:r>
            <a:r>
              <a:rPr lang="en-US" sz="1400" dirty="0"/>
              <a:t>: </a:t>
            </a:r>
          </a:p>
          <a:p>
            <a:pPr lvl="1"/>
            <a:r>
              <a:rPr lang="en-US" sz="1400" dirty="0"/>
              <a:t>Process to improve the image data (features) by suppressing unwanted distortions and enhancement of some important image features. </a:t>
            </a:r>
          </a:p>
          <a:p>
            <a:pPr lvl="1"/>
            <a:r>
              <a:rPr lang="en-US" sz="1400" dirty="0"/>
              <a:t>Includes Resizing image, and Data Augmentation (Gray scaling of image, Reflection, Gaussian Blurring, Histogram, Equalization, Rotation, and Translation).</a:t>
            </a:r>
          </a:p>
          <a:p>
            <a:pPr>
              <a:buFont typeface="+mj-lt"/>
              <a:buAutoNum type="arabicPeriod"/>
            </a:pPr>
            <a:r>
              <a:rPr lang="en-US" sz="1400" b="1" dirty="0"/>
              <a:t>Detection of an object</a:t>
            </a:r>
            <a:r>
              <a:rPr lang="en-US" sz="1400" dirty="0"/>
              <a:t>: </a:t>
            </a:r>
          </a:p>
          <a:p>
            <a:pPr lvl="1"/>
            <a:r>
              <a:rPr lang="en-US" sz="1400" dirty="0"/>
              <a:t>Detection refers to the localization of an object which means the segmentation of the image and identifying the position of the object of interest.</a:t>
            </a:r>
          </a:p>
          <a:p>
            <a:pPr>
              <a:buFont typeface="+mj-lt"/>
              <a:buAutoNum type="arabicPeriod"/>
            </a:pPr>
            <a:r>
              <a:rPr lang="en-US" sz="1400" b="1" dirty="0"/>
              <a:t>Feature extraction and training</a:t>
            </a:r>
            <a:r>
              <a:rPr lang="en-US" sz="1400" dirty="0"/>
              <a:t>: </a:t>
            </a:r>
          </a:p>
          <a:p>
            <a:pPr lvl="1"/>
            <a:r>
              <a:rPr lang="en-US" sz="1400" dirty="0"/>
              <a:t>Use statistical or deep learning methods to identify the interesting patterns of the image that will help the model to differentiate between different classes. </a:t>
            </a:r>
          </a:p>
          <a:p>
            <a:pPr lvl="1"/>
            <a:r>
              <a:rPr lang="en-US" sz="1400" dirty="0"/>
              <a:t>This process where the model learns the features from the dataset is called model training.</a:t>
            </a:r>
          </a:p>
          <a:p>
            <a:pPr>
              <a:buFont typeface="+mj-lt"/>
              <a:buAutoNum type="arabicPeriod"/>
            </a:pPr>
            <a:r>
              <a:rPr lang="en-US" sz="1400" b="1" dirty="0"/>
              <a:t>Classification of the object</a:t>
            </a:r>
            <a:r>
              <a:rPr lang="en-US" sz="1400" dirty="0"/>
              <a:t>: </a:t>
            </a:r>
          </a:p>
          <a:p>
            <a:pPr lvl="1"/>
            <a:r>
              <a:rPr lang="en-US" sz="1400" dirty="0"/>
              <a:t>This step categorizes detected objects into predefined classes by using a suitable classification technique that compares the image patterns with the target patterns.</a:t>
            </a:r>
          </a:p>
        </p:txBody>
      </p:sp>
      <p:sp>
        <p:nvSpPr>
          <p:cNvPr id="15" name="Rectangle 10">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63043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35681A-2CC0-59C3-284C-2ED8A46CDD6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Types of Classification</a:t>
            </a:r>
          </a:p>
        </p:txBody>
      </p:sp>
      <p:pic>
        <p:nvPicPr>
          <p:cNvPr id="1026" name="Picture 2" descr="Multilabel Image Classification Using Deep Learning - MATLAB &amp; Simulink -  MathWorks América Latina">
            <a:extLst>
              <a:ext uri="{FF2B5EF4-FFF2-40B4-BE49-F238E27FC236}">
                <a16:creationId xmlns:a16="http://schemas.microsoft.com/office/drawing/2014/main" id="{8057C757-CEBA-6014-5FC6-3CBD061EAF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462272" y="1682496"/>
            <a:ext cx="7232904" cy="314553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C0F1AB2F-E595-3168-7D37-CA06C489E830}"/>
              </a:ext>
            </a:extLst>
          </p:cNvPr>
          <p:cNvSpPr/>
          <p:nvPr/>
        </p:nvSpPr>
        <p:spPr>
          <a:xfrm>
            <a:off x="9235440" y="1243584"/>
            <a:ext cx="2825496" cy="4005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05178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Close-up of a calculator keypad">
            <a:extLst>
              <a:ext uri="{FF2B5EF4-FFF2-40B4-BE49-F238E27FC236}">
                <a16:creationId xmlns:a16="http://schemas.microsoft.com/office/drawing/2014/main" id="{7C07781F-8FB3-F27C-DE2C-AC293360357F}"/>
              </a:ext>
            </a:extLst>
          </p:cNvPr>
          <p:cNvPicPr>
            <a:picLocks noChangeAspect="1"/>
          </p:cNvPicPr>
          <p:nvPr/>
        </p:nvPicPr>
        <p:blipFill rotWithShape="1">
          <a:blip r:embed="rId2"/>
          <a:srcRect r="9091" b="22813"/>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FAB42B-601F-6BAB-0CF3-D3281BC80723}"/>
              </a:ext>
            </a:extLst>
          </p:cNvPr>
          <p:cNvSpPr>
            <a:spLocks noGrp="1"/>
          </p:cNvSpPr>
          <p:nvPr>
            <p:ph type="title"/>
          </p:nvPr>
        </p:nvSpPr>
        <p:spPr>
          <a:xfrm>
            <a:off x="838200" y="365126"/>
            <a:ext cx="10515600" cy="883572"/>
          </a:xfrm>
        </p:spPr>
        <p:txBody>
          <a:bodyPr>
            <a:normAutofit/>
          </a:bodyPr>
          <a:lstStyle/>
          <a:p>
            <a:r>
              <a:rPr lang="en-US" dirty="0"/>
              <a:t>Loss Function</a:t>
            </a:r>
          </a:p>
        </p:txBody>
      </p:sp>
      <p:sp>
        <p:nvSpPr>
          <p:cNvPr id="3" name="Content Placeholder 2">
            <a:extLst>
              <a:ext uri="{FF2B5EF4-FFF2-40B4-BE49-F238E27FC236}">
                <a16:creationId xmlns:a16="http://schemas.microsoft.com/office/drawing/2014/main" id="{DEFCD4D5-2083-474E-A5AB-87159906C4B1}"/>
              </a:ext>
            </a:extLst>
          </p:cNvPr>
          <p:cNvSpPr>
            <a:spLocks noGrp="1"/>
          </p:cNvSpPr>
          <p:nvPr>
            <p:ph idx="1"/>
          </p:nvPr>
        </p:nvSpPr>
        <p:spPr>
          <a:xfrm>
            <a:off x="838200" y="1347019"/>
            <a:ext cx="10515600" cy="4829944"/>
          </a:xfrm>
        </p:spPr>
        <p:txBody>
          <a:bodyPr>
            <a:normAutofit fontScale="92500" lnSpcReduction="10000"/>
          </a:bodyPr>
          <a:lstStyle/>
          <a:p>
            <a:r>
              <a:rPr lang="en-US" sz="1600" dirty="0"/>
              <a:t>In supervised learning, there are two main types of loss functions — these correlate to the 2 major types of neural networks: </a:t>
            </a:r>
          </a:p>
          <a:p>
            <a:pPr lvl="1"/>
            <a:r>
              <a:rPr lang="en-US" sz="1600" dirty="0"/>
              <a:t>regression - </a:t>
            </a:r>
            <a:r>
              <a:rPr lang="en-US" sz="1600" b="0" i="0" dirty="0">
                <a:effectLst/>
                <a:latin typeface="source-serif-pro"/>
              </a:rPr>
              <a:t>Ex. Mean Squared Error, Mean Absolute Error</a:t>
            </a:r>
            <a:endParaRPr lang="en-US" sz="1600" dirty="0"/>
          </a:p>
          <a:p>
            <a:pPr lvl="1"/>
            <a:r>
              <a:rPr lang="en-US" sz="1600" dirty="0"/>
              <a:t>classification - </a:t>
            </a:r>
            <a:r>
              <a:rPr lang="en-US" sz="1600" b="0" i="0" dirty="0">
                <a:effectLst/>
                <a:latin typeface="source-serif-pro"/>
              </a:rPr>
              <a:t>Ex. Binary Cross-Entropy, Categorical Cross-Entropy</a:t>
            </a:r>
            <a:endParaRPr lang="en-US" sz="1600" dirty="0"/>
          </a:p>
          <a:p>
            <a:endParaRPr lang="en-US" sz="1600" dirty="0"/>
          </a:p>
          <a:p>
            <a:r>
              <a:rPr lang="en-US" sz="1600" b="1" dirty="0"/>
              <a:t>Binary Cross-Entropy/Log Loss</a:t>
            </a:r>
            <a:r>
              <a:rPr lang="en-US" sz="1600" dirty="0"/>
              <a:t>:</a:t>
            </a:r>
          </a:p>
          <a:p>
            <a:pPr lvl="1"/>
            <a:r>
              <a:rPr lang="en-US" sz="1600" dirty="0"/>
              <a:t>This is the loss function used in binary classification models — where the model takes in an input and must classify it into one of two pre-set categories.</a:t>
            </a:r>
          </a:p>
          <a:p>
            <a:pPr lvl="1"/>
            <a:r>
              <a:rPr lang="en-US" sz="1600" dirty="0"/>
              <a:t>The model outputs a vector of probabilities that the input image belongs to each of the pre-set categories. </a:t>
            </a:r>
          </a:p>
          <a:p>
            <a:pPr lvl="1"/>
            <a:r>
              <a:rPr lang="en-US" sz="1600" dirty="0"/>
              <a:t>This output is then compared to the actual output, represented by a vector of equal size, where the correct category has a probability of 1 and all others have a probability of 0.</a:t>
            </a:r>
          </a:p>
          <a:p>
            <a:pPr lvl="1"/>
            <a:endParaRPr lang="en-US" sz="1600" dirty="0"/>
          </a:p>
          <a:p>
            <a:r>
              <a:rPr lang="en-US" sz="1600" b="1" dirty="0"/>
              <a:t>Categorical Cross-Entropy Loss</a:t>
            </a:r>
            <a:r>
              <a:rPr lang="en-US" sz="1600" dirty="0"/>
              <a:t>:</a:t>
            </a:r>
          </a:p>
          <a:p>
            <a:pPr lvl="1"/>
            <a:r>
              <a:rPr lang="en-US" sz="1600" dirty="0"/>
              <a:t>Categorical cross entropy or sparse categorical cross-entropy have the same loss function as Binary Cross-Entropy. </a:t>
            </a:r>
          </a:p>
          <a:p>
            <a:pPr lvl="1"/>
            <a:endParaRPr lang="en-US" sz="1600" dirty="0"/>
          </a:p>
          <a:p>
            <a:pPr lvl="1"/>
            <a:r>
              <a:rPr lang="en-US" sz="1600" dirty="0"/>
              <a:t>The only difference is that for Categorical cross-entropy is used when true labels are one-hot encoded,</a:t>
            </a:r>
          </a:p>
          <a:p>
            <a:endParaRPr lang="en-US" sz="1600" dirty="0"/>
          </a:p>
          <a:p>
            <a:r>
              <a:rPr lang="en-US" sz="1600" dirty="0"/>
              <a:t>The most used loss function in image classification is cross-entropy loss/log loss (binary for classification between 2 classes and sparse categorical for 3 or more), where the model outputs a vector of probabilities that the input image belongs to each of the pre-set categories</a:t>
            </a:r>
          </a:p>
          <a:p>
            <a:endParaRPr lang="en-US" sz="1600" dirty="0"/>
          </a:p>
        </p:txBody>
      </p:sp>
    </p:spTree>
    <p:extLst>
      <p:ext uri="{BB962C8B-B14F-4D97-AF65-F5344CB8AC3E}">
        <p14:creationId xmlns:p14="http://schemas.microsoft.com/office/powerpoint/2010/main" val="721670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0B9A78-AD70-2D69-4066-E87A633BB832}"/>
              </a:ext>
            </a:extLst>
          </p:cNvPr>
          <p:cNvSpPr>
            <a:spLocks noGrp="1"/>
          </p:cNvSpPr>
          <p:nvPr>
            <p:ph type="title"/>
          </p:nvPr>
        </p:nvSpPr>
        <p:spPr>
          <a:xfrm>
            <a:off x="1288060" y="1369938"/>
            <a:ext cx="3210854" cy="4114800"/>
          </a:xfrm>
        </p:spPr>
        <p:txBody>
          <a:bodyPr>
            <a:normAutofit/>
          </a:bodyPr>
          <a:lstStyle/>
          <a:p>
            <a:pPr algn="r"/>
            <a:r>
              <a:rPr lang="en-US" dirty="0"/>
              <a:t>Metric</a:t>
            </a:r>
            <a:endParaRPr lang="en-US"/>
          </a:p>
        </p:txBody>
      </p:sp>
      <p:cxnSp>
        <p:nvCxnSpPr>
          <p:cNvPr id="14" name="Straight Connector 13">
            <a:extLst>
              <a:ext uri="{FF2B5EF4-FFF2-40B4-BE49-F238E27FC236}">
                <a16:creationId xmlns:a16="http://schemas.microsoft.com/office/drawing/2014/main" id="{F492F8DF-EE34-4FC5-9FFE-76EB2E3BBA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3168614" y="3429000"/>
            <a:ext cx="3200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E6B8C89-68D4-2593-9A43-26C8530425FF}"/>
              </a:ext>
            </a:extLst>
          </p:cNvPr>
          <p:cNvSpPr>
            <a:spLocks noGrp="1"/>
          </p:cNvSpPr>
          <p:nvPr>
            <p:ph idx="1"/>
          </p:nvPr>
        </p:nvSpPr>
        <p:spPr>
          <a:xfrm>
            <a:off x="5031755" y="1150482"/>
            <a:ext cx="5872185" cy="4553712"/>
          </a:xfrm>
        </p:spPr>
        <p:txBody>
          <a:bodyPr anchor="ctr">
            <a:noAutofit/>
          </a:bodyPr>
          <a:lstStyle/>
          <a:p>
            <a:endParaRPr lang="en-US" sz="1600" b="1" dirty="0"/>
          </a:p>
          <a:p>
            <a:endParaRPr lang="en-US" sz="1600" b="1" dirty="0"/>
          </a:p>
          <a:p>
            <a:endParaRPr lang="en-US" sz="1600" b="1" dirty="0"/>
          </a:p>
          <a:p>
            <a:endParaRPr lang="en-US" sz="1600" b="1" dirty="0"/>
          </a:p>
          <a:p>
            <a:r>
              <a:rPr lang="en-US" sz="1600" b="1" dirty="0"/>
              <a:t>Accuracy</a:t>
            </a:r>
            <a:r>
              <a:rPr lang="en-US" sz="1600" dirty="0"/>
              <a:t>: </a:t>
            </a:r>
          </a:p>
          <a:p>
            <a:pPr lvl="1"/>
            <a:r>
              <a:rPr lang="en-US" sz="1600" dirty="0"/>
              <a:t>Accuracy is the proportion of examples that were correctly classified. More precisely, it is sum of the number of true positives and true negatives, divided by the number of examples in the dataset.</a:t>
            </a:r>
          </a:p>
          <a:p>
            <a:pPr lvl="1"/>
            <a:r>
              <a:rPr lang="en-US" sz="1600" i="0" dirty="0">
                <a:effectLst/>
                <a:latin typeface="sohne"/>
              </a:rPr>
              <a:t>In multi-label classification, a misclassification is no longer a hard wrong or right</a:t>
            </a:r>
          </a:p>
          <a:p>
            <a:pPr lvl="1"/>
            <a:endParaRPr lang="en-US" sz="1600" b="1" i="0" dirty="0">
              <a:effectLst/>
              <a:latin typeface="sohne"/>
            </a:endParaRPr>
          </a:p>
          <a:p>
            <a:r>
              <a:rPr lang="en-US" sz="1600" b="1" dirty="0">
                <a:latin typeface="sohne"/>
              </a:rPr>
              <a:t>Hamming Loss</a:t>
            </a:r>
          </a:p>
          <a:p>
            <a:pPr lvl="1"/>
            <a:r>
              <a:rPr lang="en-US" sz="1600" dirty="0">
                <a:latin typeface="sohne"/>
              </a:rPr>
              <a:t>The fraction of the wrong labels to the total number of labels</a:t>
            </a:r>
          </a:p>
          <a:p>
            <a:pPr lvl="1"/>
            <a:r>
              <a:rPr lang="en-US" sz="1600" b="1" dirty="0">
                <a:latin typeface="sohne"/>
              </a:rPr>
              <a:t>Method</a:t>
            </a:r>
            <a:r>
              <a:rPr lang="en-US" sz="1600" dirty="0">
                <a:latin typeface="sohne"/>
              </a:rPr>
              <a:t>: exclusive or (XOR) between the actual and predicted labels and then average across the dataset</a:t>
            </a:r>
          </a:p>
          <a:p>
            <a:pPr lvl="1"/>
            <a:r>
              <a:rPr lang="en-US" sz="1600" dirty="0">
                <a:latin typeface="sohne"/>
              </a:rPr>
              <a:t>In multi-label classification, hamming loss penalizes only the individual labels</a:t>
            </a:r>
          </a:p>
          <a:p>
            <a:pPr lvl="1"/>
            <a:r>
              <a:rPr lang="en-US" sz="1600" dirty="0">
                <a:latin typeface="sohne"/>
              </a:rPr>
              <a:t>Lower the Hamming loss better the model performance</a:t>
            </a:r>
          </a:p>
          <a:p>
            <a:pPr marL="0" indent="0">
              <a:buNone/>
            </a:pPr>
            <a:endParaRPr lang="en-US" sz="1200" dirty="0"/>
          </a:p>
          <a:p>
            <a:pPr lvl="1"/>
            <a:endParaRPr lang="en-US" sz="1200" dirty="0"/>
          </a:p>
          <a:p>
            <a:pPr lvl="1"/>
            <a:endParaRPr lang="en-US" sz="1200" dirty="0"/>
          </a:p>
          <a:p>
            <a:pPr lvl="1"/>
            <a:endParaRPr lang="en-US" sz="1200" dirty="0"/>
          </a:p>
          <a:p>
            <a:pPr lvl="1"/>
            <a:endParaRPr lang="en-US" sz="1200" dirty="0"/>
          </a:p>
        </p:txBody>
      </p:sp>
    </p:spTree>
    <p:extLst>
      <p:ext uri="{BB962C8B-B14F-4D97-AF65-F5344CB8AC3E}">
        <p14:creationId xmlns:p14="http://schemas.microsoft.com/office/powerpoint/2010/main" val="3358490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nerve cell">
            <a:extLst>
              <a:ext uri="{FF2B5EF4-FFF2-40B4-BE49-F238E27FC236}">
                <a16:creationId xmlns:a16="http://schemas.microsoft.com/office/drawing/2014/main" id="{DC29C044-DBF5-9554-1776-0A77022369D2}"/>
              </a:ext>
            </a:extLst>
          </p:cNvPr>
          <p:cNvPicPr>
            <a:picLocks noChangeAspect="1"/>
          </p:cNvPicPr>
          <p:nvPr/>
        </p:nvPicPr>
        <p:blipFill rotWithShape="1">
          <a:blip r:embed="rId2"/>
          <a:srcRect l="5189"/>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B136BBD-732A-B7E9-10AA-ACBCAA3808F7}"/>
              </a:ext>
            </a:extLst>
          </p:cNvPr>
          <p:cNvSpPr>
            <a:spLocks noGrp="1"/>
          </p:cNvSpPr>
          <p:nvPr>
            <p:ph type="title"/>
          </p:nvPr>
        </p:nvSpPr>
        <p:spPr>
          <a:xfrm>
            <a:off x="371094" y="1161288"/>
            <a:ext cx="3438144" cy="1124712"/>
          </a:xfrm>
        </p:spPr>
        <p:txBody>
          <a:bodyPr anchor="b">
            <a:normAutofit/>
          </a:bodyPr>
          <a:lstStyle/>
          <a:p>
            <a:r>
              <a:rPr lang="en-US" sz="2800"/>
              <a:t>Neural Networks</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478665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711</TotalTime>
  <Words>1366</Words>
  <Application>Microsoft Office PowerPoint</Application>
  <PresentationFormat>Widescreen</PresentationFormat>
  <Paragraphs>137</Paragraphs>
  <Slides>27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Century Schoolbook</vt:lpstr>
      <vt:lpstr>sohne</vt:lpstr>
      <vt:lpstr>source-serif-pro</vt:lpstr>
      <vt:lpstr>Office Theme</vt:lpstr>
      <vt:lpstr>Indian Driving Dataset A Multi-label Problem</vt:lpstr>
      <vt:lpstr>Use Case</vt:lpstr>
      <vt:lpstr>Autonomous Driving in India</vt:lpstr>
      <vt:lpstr>PowerPoint Presentation</vt:lpstr>
      <vt:lpstr>Image Classification Problem</vt:lpstr>
      <vt:lpstr>Types of Classification</vt:lpstr>
      <vt:lpstr>Loss Function</vt:lpstr>
      <vt:lpstr>Metric</vt:lpstr>
      <vt:lpstr>Neural Networks</vt:lpstr>
      <vt:lpstr>PowerPoint Presentation</vt:lpstr>
      <vt:lpstr>Convolution Neural Networks (CNN)</vt:lpstr>
      <vt:lpstr>Model Journey</vt:lpstr>
      <vt:lpstr>ResNet - 101</vt:lpstr>
      <vt:lpstr>Efficient Net</vt:lpstr>
      <vt:lpstr>Reg Net</vt:lpstr>
      <vt:lpstr>Data Overview</vt:lpstr>
      <vt:lpstr>Fine-Tuning Networks</vt:lpstr>
      <vt:lpstr>Fine-tuning (contd.)</vt:lpstr>
      <vt:lpstr>Fine-tuning (contd.)</vt:lpstr>
      <vt:lpstr>Fine-tuning (contd.)</vt:lpstr>
      <vt:lpstr>Results</vt:lpstr>
      <vt:lpstr>ResNet - 101</vt:lpstr>
      <vt:lpstr>Efficient Net</vt:lpstr>
      <vt:lpstr>Reg Net</vt:lpstr>
      <vt:lpstr>Results – Label Predictions</vt:lpstr>
      <vt:lpstr>Results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Indian Driving Dataset A Multilabel Problem</dc:title>
  <dc:creator>12027147949</dc:creator>
  <cp:lastModifiedBy>12027147949</cp:lastModifiedBy>
  <cp:revision>67</cp:revision>
  <dcterms:created xsi:type="dcterms:W3CDTF">2022-12-13T05:16:17Z</dcterms:created>
  <dcterms:modified xsi:type="dcterms:W3CDTF">2022-12-14T01:13:04Z</dcterms:modified>
</cp:coreProperties>
</file>